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2" r:id="rId1"/>
  </p:sldMasterIdLst>
  <p:notesMasterIdLst>
    <p:notesMasterId r:id="rId19"/>
  </p:notesMasterIdLst>
  <p:sldIdLst>
    <p:sldId id="256" r:id="rId2"/>
    <p:sldId id="295" r:id="rId3"/>
    <p:sldId id="288" r:id="rId4"/>
    <p:sldId id="264" r:id="rId5"/>
    <p:sldId id="296" r:id="rId6"/>
    <p:sldId id="304" r:id="rId7"/>
    <p:sldId id="297" r:id="rId8"/>
    <p:sldId id="303" r:id="rId9"/>
    <p:sldId id="306" r:id="rId10"/>
    <p:sldId id="298" r:id="rId11"/>
    <p:sldId id="283" r:id="rId12"/>
    <p:sldId id="289" r:id="rId13"/>
    <p:sldId id="301" r:id="rId14"/>
    <p:sldId id="302" r:id="rId15"/>
    <p:sldId id="299" r:id="rId16"/>
    <p:sldId id="274" r:id="rId17"/>
    <p:sldId id="292" r:id="rId18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9F7FC"/>
    <a:srgbClr val="66FF66"/>
    <a:srgbClr val="0DA5FB"/>
    <a:srgbClr val="023EE3"/>
    <a:srgbClr val="0247E2"/>
    <a:srgbClr val="000B7B"/>
    <a:srgbClr val="33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022" autoAdjust="0"/>
    <p:restoredTop sz="96173" autoAdjust="0"/>
  </p:normalViewPr>
  <p:slideViewPr>
    <p:cSldViewPr snapToGrid="0" showGuides="1">
      <p:cViewPr varScale="1">
        <p:scale>
          <a:sx n="92" d="100"/>
          <a:sy n="92" d="100"/>
        </p:scale>
        <p:origin x="76" y="48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81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文獻閱讀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工作表1!$A$2:$A$3</c:f>
              <c:strCache>
                <c:ptCount val="2"/>
                <c:pt idx="0">
                  <c:v>實際情形</c:v>
                </c:pt>
                <c:pt idx="1">
                  <c:v>原本預期</c:v>
                </c:pt>
              </c:strCache>
            </c:strRef>
          </c:cat>
          <c:val>
            <c:numRef>
              <c:f>工作表1!$B$2:$B$3</c:f>
              <c:numCache>
                <c:formatCode>General</c:formatCode>
                <c:ptCount val="2"/>
                <c:pt idx="0">
                  <c:v>5</c:v>
                </c:pt>
                <c:pt idx="1">
                  <c:v>10</c:v>
                </c:pt>
              </c:numCache>
            </c:numRef>
          </c:val>
        </c:ser>
        <c:ser>
          <c:idx val="1"/>
          <c:order val="1"/>
          <c:tx>
            <c:strRef>
              <c:f>工作表1!$C$1</c:f>
              <c:strCache>
                <c:ptCount val="1"/>
                <c:pt idx="0">
                  <c:v>理論模型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工作表1!$A$2:$A$3</c:f>
              <c:strCache>
                <c:ptCount val="2"/>
                <c:pt idx="0">
                  <c:v>實際情形</c:v>
                </c:pt>
                <c:pt idx="1">
                  <c:v>原本預期</c:v>
                </c:pt>
              </c:strCache>
            </c:strRef>
          </c:cat>
          <c:val>
            <c:numRef>
              <c:f>工作表1!$C$2:$C$3</c:f>
              <c:numCache>
                <c:formatCode>General</c:formatCode>
                <c:ptCount val="2"/>
                <c:pt idx="0">
                  <c:v>5</c:v>
                </c:pt>
                <c:pt idx="1">
                  <c:v>10</c:v>
                </c:pt>
              </c:numCache>
            </c:numRef>
          </c:val>
        </c:ser>
        <c:ser>
          <c:idx val="2"/>
          <c:order val="2"/>
          <c:tx>
            <c:strRef>
              <c:f>工作表1!$D$1</c:f>
              <c:strCache>
                <c:ptCount val="1"/>
                <c:pt idx="0">
                  <c:v>程式實作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工作表1!$A$2:$A$3</c:f>
              <c:strCache>
                <c:ptCount val="2"/>
                <c:pt idx="0">
                  <c:v>實際情形</c:v>
                </c:pt>
                <c:pt idx="1">
                  <c:v>原本預期</c:v>
                </c:pt>
              </c:strCache>
            </c:strRef>
          </c:cat>
          <c:val>
            <c:numRef>
              <c:f>工作表1!$D$2:$D$3</c:f>
              <c:numCache>
                <c:formatCode>General</c:formatCode>
                <c:ptCount val="2"/>
                <c:pt idx="0">
                  <c:v>20</c:v>
                </c:pt>
                <c:pt idx="1">
                  <c:v>50</c:v>
                </c:pt>
              </c:numCache>
            </c:numRef>
          </c:val>
        </c:ser>
        <c:ser>
          <c:idx val="3"/>
          <c:order val="3"/>
          <c:tx>
            <c:strRef>
              <c:f>工作表1!$E$1</c:f>
              <c:strCache>
                <c:ptCount val="1"/>
                <c:pt idx="0">
                  <c:v>Debug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工作表1!$A$2:$A$3</c:f>
              <c:strCache>
                <c:ptCount val="2"/>
                <c:pt idx="0">
                  <c:v>實際情形</c:v>
                </c:pt>
                <c:pt idx="1">
                  <c:v>原本預期</c:v>
                </c:pt>
              </c:strCache>
            </c:strRef>
          </c:cat>
          <c:val>
            <c:numRef>
              <c:f>工作表1!$E$2:$E$3</c:f>
              <c:numCache>
                <c:formatCode>General</c:formatCode>
                <c:ptCount val="2"/>
                <c:pt idx="0">
                  <c:v>40</c:v>
                </c:pt>
                <c:pt idx="1">
                  <c:v>10</c:v>
                </c:pt>
              </c:numCache>
            </c:numRef>
          </c:val>
        </c:ser>
        <c:ser>
          <c:idx val="4"/>
          <c:order val="4"/>
          <c:tx>
            <c:strRef>
              <c:f>工作表1!$F$1</c:f>
              <c:strCache>
                <c:ptCount val="1"/>
                <c:pt idx="0">
                  <c:v>實驗&amp;參數調整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工作表1!$A$2:$A$3</c:f>
              <c:strCache>
                <c:ptCount val="2"/>
                <c:pt idx="0">
                  <c:v>實際情形</c:v>
                </c:pt>
                <c:pt idx="1">
                  <c:v>原本預期</c:v>
                </c:pt>
              </c:strCache>
            </c:strRef>
          </c:cat>
          <c:val>
            <c:numRef>
              <c:f>工作表1!$F$2:$F$3</c:f>
              <c:numCache>
                <c:formatCode>General</c:formatCode>
                <c:ptCount val="2"/>
                <c:pt idx="0">
                  <c:v>30</c:v>
                </c:pt>
                <c:pt idx="1">
                  <c:v>20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5"/>
        <c:overlap val="100"/>
        <c:axId val="374455696"/>
        <c:axId val="374457328"/>
      </c:barChart>
      <c:catAx>
        <c:axId val="37445569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pPr>
            <a:endParaRPr lang="zh-TW"/>
          </a:p>
        </c:txPr>
        <c:crossAx val="374457328"/>
        <c:crosses val="autoZero"/>
        <c:auto val="1"/>
        <c:lblAlgn val="ctr"/>
        <c:lblOffset val="100"/>
        <c:noMultiLvlLbl val="0"/>
      </c:catAx>
      <c:valAx>
        <c:axId val="374457328"/>
        <c:scaling>
          <c:orientation val="minMax"/>
        </c:scaling>
        <c:delete val="1"/>
        <c:axPos val="b"/>
        <c:numFmt formatCode="0%" sourceLinked="1"/>
        <c:majorTickMark val="none"/>
        <c:minorTickMark val="none"/>
        <c:tickLblPos val="nextTo"/>
        <c:crossAx val="37445569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9.144749410940585E-2"/>
          <c:y val="0.40143640349738446"/>
          <c:w val="0.76422915634423183"/>
          <c:h val="0.200499625773454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defRPr>
          </a:pPr>
          <a:endParaRPr lang="zh-TW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2400">
          <a:solidFill>
            <a:schemeClr val="bg1"/>
          </a:solidFill>
          <a:latin typeface="微軟正黑體" panose="020B0604030504040204" pitchFamily="34" charset="-120"/>
          <a:ea typeface="微軟正黑體" panose="020B0604030504040204" pitchFamily="34" charset="-120"/>
        </a:defRPr>
      </a:pPr>
      <a:endParaRPr lang="zh-TW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EF3C92-68C3-4348-9918-F769C19022F3}" type="datetimeFigureOut">
              <a:rPr lang="zh-TW" altLang="en-US" smtClean="0"/>
              <a:t>2020/5/13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451214-04AA-429B-B3A0-7BEB51CC345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42394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451214-04AA-429B-B3A0-7BEB51CC3453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303875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451214-04AA-429B-B3A0-7BEB51CC3453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26631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2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B157D-19DE-425A-A2C6-BAE4110BD527}" type="datetimeFigureOut">
              <a:rPr lang="zh-TW" altLang="en-US" smtClean="0"/>
              <a:t>2020/5/13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9CF1A-6732-4A4E-A8FA-60EE423AF05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792507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B157D-19DE-425A-A2C6-BAE4110BD527}" type="datetimeFigureOut">
              <a:rPr lang="zh-TW" altLang="en-US" smtClean="0"/>
              <a:t>2020/5/13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9CF1A-6732-4A4E-A8FA-60EE423AF05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545899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B157D-19DE-425A-A2C6-BAE4110BD527}" type="datetimeFigureOut">
              <a:rPr lang="zh-TW" altLang="en-US" smtClean="0"/>
              <a:t>2020/5/13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9CF1A-6732-4A4E-A8FA-60EE423AF05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456706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34999"/>
            <a:ext cx="10515600" cy="1263073"/>
          </a:xfrm>
        </p:spPr>
        <p:txBody>
          <a:bodyPr>
            <a:normAutofit/>
          </a:bodyPr>
          <a:lstStyle>
            <a:lvl1pPr>
              <a:defRPr sz="660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022763"/>
            <a:ext cx="10515600" cy="4154199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B157D-19DE-425A-A2C6-BAE4110BD527}" type="datetimeFigureOut">
              <a:rPr lang="zh-TW" altLang="en-US" smtClean="0"/>
              <a:t>2020/5/13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9CF1A-6732-4A4E-A8FA-60EE423AF05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979680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B157D-19DE-425A-A2C6-BAE4110BD527}" type="datetimeFigureOut">
              <a:rPr lang="zh-TW" altLang="en-US" smtClean="0"/>
              <a:t>2020/5/13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9CF1A-6732-4A4E-A8FA-60EE423AF05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17379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B157D-19DE-425A-A2C6-BAE4110BD527}" type="datetimeFigureOut">
              <a:rPr lang="zh-TW" altLang="en-US" smtClean="0"/>
              <a:t>2020/5/13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9CF1A-6732-4A4E-A8FA-60EE423AF05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190598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B157D-19DE-425A-A2C6-BAE4110BD527}" type="datetimeFigureOut">
              <a:rPr lang="zh-TW" altLang="en-US" smtClean="0"/>
              <a:t>2020/5/13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9CF1A-6732-4A4E-A8FA-60EE423AF05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153713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B157D-19DE-425A-A2C6-BAE4110BD527}" type="datetimeFigureOut">
              <a:rPr lang="zh-TW" altLang="en-US" smtClean="0"/>
              <a:t>2020/5/13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9CF1A-6732-4A4E-A8FA-60EE423AF05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990551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B157D-19DE-425A-A2C6-BAE4110BD527}" type="datetimeFigureOut">
              <a:rPr lang="zh-TW" altLang="en-US" smtClean="0"/>
              <a:t>2020/5/13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9CF1A-6732-4A4E-A8FA-60EE423AF05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564885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B157D-19DE-425A-A2C6-BAE4110BD527}" type="datetimeFigureOut">
              <a:rPr lang="zh-TW" altLang="en-US" smtClean="0"/>
              <a:t>2020/5/13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9CF1A-6732-4A4E-A8FA-60EE423AF05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792146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B157D-19DE-425A-A2C6-BAE4110BD527}" type="datetimeFigureOut">
              <a:rPr lang="zh-TW" altLang="en-US" smtClean="0"/>
              <a:t>2020/5/13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9CF1A-6732-4A4E-A8FA-60EE423AF05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158373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2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0B157D-19DE-425A-A2C6-BAE4110BD527}" type="datetimeFigureOut">
              <a:rPr lang="zh-TW" altLang="en-US" smtClean="0"/>
              <a:t>2020/5/13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E9CF1A-6732-4A4E-A8FA-60EE423AF05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624977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video" Target="../media/media8.mp4"/><Relationship Id="rId13" Type="http://schemas.openxmlformats.org/officeDocument/2006/relationships/slideLayout" Target="../slideLayouts/slideLayout2.xml"/><Relationship Id="rId3" Type="http://schemas.microsoft.com/office/2007/relationships/media" Target="../media/media6.mp4"/><Relationship Id="rId7" Type="http://schemas.microsoft.com/office/2007/relationships/media" Target="../media/media8.mp4"/><Relationship Id="rId12" Type="http://schemas.openxmlformats.org/officeDocument/2006/relationships/video" Target="../media/media10.mp4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video" Target="../media/media7.mp4"/><Relationship Id="rId11" Type="http://schemas.microsoft.com/office/2007/relationships/media" Target="../media/media10.mp4"/><Relationship Id="rId5" Type="http://schemas.microsoft.com/office/2007/relationships/media" Target="../media/media7.mp4"/><Relationship Id="rId15" Type="http://schemas.openxmlformats.org/officeDocument/2006/relationships/image" Target="../media/image7.png"/><Relationship Id="rId10" Type="http://schemas.openxmlformats.org/officeDocument/2006/relationships/video" Target="../media/media9.mp4"/><Relationship Id="rId4" Type="http://schemas.openxmlformats.org/officeDocument/2006/relationships/video" Target="../media/media6.mp4"/><Relationship Id="rId9" Type="http://schemas.microsoft.com/office/2007/relationships/media" Target="../media/media9.mp4"/><Relationship Id="rId14" Type="http://schemas.openxmlformats.org/officeDocument/2006/relationships/notesSlide" Target="../notesSlides/notesSlide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pytorch.org/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microsoft.com/office/2007/relationships/media" Target="../media/media3.mp4"/><Relationship Id="rId7" Type="http://schemas.openxmlformats.org/officeDocument/2006/relationships/slideLayout" Target="../slideLayouts/slideLayout2.xml"/><Relationship Id="rId2" Type="http://schemas.openxmlformats.org/officeDocument/2006/relationships/audio" Target="../media/media2.mp4"/><Relationship Id="rId1" Type="http://schemas.microsoft.com/office/2007/relationships/media" Target="../media/media2.mp4"/><Relationship Id="rId6" Type="http://schemas.openxmlformats.org/officeDocument/2006/relationships/audio" Target="../media/media4.mp4"/><Relationship Id="rId5" Type="http://schemas.microsoft.com/office/2007/relationships/media" Target="../media/media4.mp4"/><Relationship Id="rId10" Type="http://schemas.openxmlformats.org/officeDocument/2006/relationships/image" Target="../media/image7.png"/><Relationship Id="rId4" Type="http://schemas.openxmlformats.org/officeDocument/2006/relationships/audio" Target="../media/media3.mp4"/><Relationship Id="rId9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4140202" y="1227281"/>
            <a:ext cx="8051798" cy="3189953"/>
          </a:xfrm>
        </p:spPr>
        <p:txBody>
          <a:bodyPr>
            <a:normAutofit lnSpcReduction="10000"/>
          </a:bodyPr>
          <a:lstStyle/>
          <a:p>
            <a:endParaRPr lang="en-US" altLang="zh-TW" sz="7200" dirty="0" smtClean="0">
              <a:solidFill>
                <a:srgbClr val="66FF66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l"/>
            <a:r>
              <a:rPr lang="zh-TW" altLang="en-US" sz="80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聲不由己</a:t>
            </a:r>
            <a:endParaRPr lang="en-US" altLang="zh-TW" sz="8000" dirty="0" smtClean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60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</a:t>
            </a:r>
            <a:r>
              <a:rPr lang="zh-TW" altLang="en-US" sz="60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－聲音風格轉換</a:t>
            </a:r>
            <a:endParaRPr lang="en-US" altLang="zh-TW" sz="6000" dirty="0" smtClean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5" name="副標題 2"/>
          <p:cNvSpPr txBox="1">
            <a:spLocks/>
          </p:cNvSpPr>
          <p:nvPr/>
        </p:nvSpPr>
        <p:spPr>
          <a:xfrm>
            <a:off x="4140198" y="4505784"/>
            <a:ext cx="5775782" cy="23522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劉至</a:t>
            </a:r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軒</a:t>
            </a:r>
            <a:endParaRPr lang="en-US" altLang="zh-TW" dirty="0" smtClean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r"/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王政祺</a:t>
            </a:r>
            <a:endParaRPr lang="en-US" altLang="zh-TW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r"/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陳維超</a:t>
            </a:r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教授</a:t>
            </a:r>
            <a:endParaRPr lang="en-US" altLang="zh-TW" dirty="0" smtClean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r"/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陳怡君老師</a:t>
            </a:r>
            <a:endParaRPr lang="en-US" altLang="zh-TW" dirty="0" smtClean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r"/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彭天建老師</a:t>
            </a:r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984855870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標題 48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solidFill>
                  <a:prstClr val="white"/>
                </a:solidFill>
              </a:rPr>
              <a:t>理論知識 </a:t>
            </a:r>
            <a:r>
              <a:rPr lang="en-US" altLang="zh-TW" sz="3600" dirty="0">
                <a:solidFill>
                  <a:prstClr val="white"/>
                </a:solidFill>
              </a:rPr>
              <a:t>– </a:t>
            </a:r>
            <a:r>
              <a:rPr lang="en-US" altLang="zh-TW" sz="3600" dirty="0" smtClean="0">
                <a:solidFill>
                  <a:prstClr val="white"/>
                </a:solidFill>
              </a:rPr>
              <a:t>Training</a:t>
            </a:r>
            <a:r>
              <a:rPr lang="zh-TW" altLang="en-US" sz="3600" dirty="0" smtClean="0">
                <a:solidFill>
                  <a:prstClr val="white"/>
                </a:solidFill>
              </a:rPr>
              <a:t>方式</a:t>
            </a:r>
            <a:endParaRPr lang="zh-TW" altLang="en-US" dirty="0"/>
          </a:p>
        </p:txBody>
      </p:sp>
      <p:sp>
        <p:nvSpPr>
          <p:cNvPr id="44" name="內容版面配置區 4"/>
          <p:cNvSpPr txBox="1">
            <a:spLocks/>
          </p:cNvSpPr>
          <p:nvPr/>
        </p:nvSpPr>
        <p:spPr>
          <a:xfrm>
            <a:off x="5314949" y="5452207"/>
            <a:ext cx="930348" cy="4359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zh-TW" sz="28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rPr>
              <a:t>Loss</a:t>
            </a:r>
            <a:endParaRPr lang="en-US" altLang="zh-TW" dirty="0" smtClean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j-cs"/>
            </a:endParaRPr>
          </a:p>
          <a:p>
            <a:pPr>
              <a:lnSpc>
                <a:spcPct val="100000"/>
              </a:lnSpc>
            </a:pPr>
            <a:endParaRPr lang="en-US" altLang="zh-TW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j-cs"/>
            </a:endParaRPr>
          </a:p>
        </p:txBody>
      </p:sp>
      <p:grpSp>
        <p:nvGrpSpPr>
          <p:cNvPr id="37" name="群組 36"/>
          <p:cNvGrpSpPr/>
          <p:nvPr/>
        </p:nvGrpSpPr>
        <p:grpSpPr>
          <a:xfrm>
            <a:off x="248646" y="2790003"/>
            <a:ext cx="11628523" cy="2011982"/>
            <a:chOff x="249165" y="2075578"/>
            <a:chExt cx="11628523" cy="2011982"/>
          </a:xfrm>
        </p:grpSpPr>
        <p:sp>
          <p:nvSpPr>
            <p:cNvPr id="38" name="矩形 37"/>
            <p:cNvSpPr/>
            <p:nvPr/>
          </p:nvSpPr>
          <p:spPr>
            <a:xfrm>
              <a:off x="5315468" y="2291951"/>
              <a:ext cx="2011680" cy="622852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altLang="zh-TW" sz="2400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Style</a:t>
              </a:r>
              <a:endParaRPr lang="en-US" altLang="zh-TW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cxnSp>
          <p:nvCxnSpPr>
            <p:cNvPr id="39" name="直線單箭頭接點 38"/>
            <p:cNvCxnSpPr/>
            <p:nvPr/>
          </p:nvCxnSpPr>
          <p:spPr>
            <a:xfrm>
              <a:off x="2078871" y="2603075"/>
              <a:ext cx="418059" cy="0"/>
            </a:xfrm>
            <a:prstGeom prst="straightConnector1">
              <a:avLst/>
            </a:prstGeom>
            <a:ln w="762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線單箭頭接點 39"/>
            <p:cNvCxnSpPr>
              <a:stCxn id="38" idx="3"/>
            </p:cNvCxnSpPr>
            <p:nvPr/>
          </p:nvCxnSpPr>
          <p:spPr>
            <a:xfrm flipV="1">
              <a:off x="7327148" y="2603075"/>
              <a:ext cx="400396" cy="302"/>
            </a:xfrm>
            <a:prstGeom prst="straightConnector1">
              <a:avLst/>
            </a:prstGeom>
            <a:ln w="76200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線單箭頭接點 40"/>
            <p:cNvCxnSpPr/>
            <p:nvPr/>
          </p:nvCxnSpPr>
          <p:spPr>
            <a:xfrm>
              <a:off x="4646984" y="2603075"/>
              <a:ext cx="432088" cy="302"/>
            </a:xfrm>
            <a:prstGeom prst="straightConnector1">
              <a:avLst/>
            </a:prstGeom>
            <a:ln w="76200">
              <a:solidFill>
                <a:schemeClr val="accent2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單箭頭接點 41"/>
            <p:cNvCxnSpPr/>
            <p:nvPr/>
          </p:nvCxnSpPr>
          <p:spPr>
            <a:xfrm flipV="1">
              <a:off x="9975621" y="3081418"/>
              <a:ext cx="421524" cy="302"/>
            </a:xfrm>
            <a:prstGeom prst="straightConnector1">
              <a:avLst/>
            </a:prstGeom>
            <a:ln w="76200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矩形 42"/>
            <p:cNvSpPr/>
            <p:nvPr/>
          </p:nvSpPr>
          <p:spPr>
            <a:xfrm>
              <a:off x="5315468" y="3225927"/>
              <a:ext cx="2011680" cy="622852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altLang="zh-TW" sz="2400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Content</a:t>
              </a:r>
              <a:endParaRPr lang="en-US" altLang="zh-TW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cxnSp>
          <p:nvCxnSpPr>
            <p:cNvPr id="45" name="直線單箭頭接點 44"/>
            <p:cNvCxnSpPr>
              <a:stCxn id="43" idx="3"/>
            </p:cNvCxnSpPr>
            <p:nvPr/>
          </p:nvCxnSpPr>
          <p:spPr>
            <a:xfrm flipV="1">
              <a:off x="7327148" y="3537051"/>
              <a:ext cx="400396" cy="302"/>
            </a:xfrm>
            <a:prstGeom prst="straightConnector1">
              <a:avLst/>
            </a:prstGeom>
            <a:ln w="76200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線單箭頭接點 45"/>
            <p:cNvCxnSpPr/>
            <p:nvPr/>
          </p:nvCxnSpPr>
          <p:spPr>
            <a:xfrm flipV="1">
              <a:off x="4657548" y="3537353"/>
              <a:ext cx="421524" cy="302"/>
            </a:xfrm>
            <a:prstGeom prst="straightConnector1">
              <a:avLst/>
            </a:prstGeom>
            <a:ln w="76200">
              <a:solidFill>
                <a:schemeClr val="accent2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線單箭頭接點 46"/>
            <p:cNvCxnSpPr/>
            <p:nvPr/>
          </p:nvCxnSpPr>
          <p:spPr>
            <a:xfrm>
              <a:off x="2078871" y="3537051"/>
              <a:ext cx="418059" cy="0"/>
            </a:xfrm>
            <a:prstGeom prst="straightConnector1">
              <a:avLst/>
            </a:prstGeom>
            <a:ln w="762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8" name="圖片 4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9165" y="2296452"/>
              <a:ext cx="1569932" cy="1569932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50" name="圖片 49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12414" y="2448781"/>
              <a:ext cx="1265274" cy="12652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1" name="梯形 50"/>
            <p:cNvSpPr/>
            <p:nvPr/>
          </p:nvSpPr>
          <p:spPr>
            <a:xfrm rot="5400000">
              <a:off x="2645868" y="2075880"/>
              <a:ext cx="2011680" cy="2011680"/>
            </a:xfrm>
            <a:prstGeom prst="trapezoid">
              <a:avLst>
                <a:gd name="adj" fmla="val 19491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r"/>
              <a:r>
                <a:rPr lang="en-US" altLang="zh-TW" sz="2400" dirty="0" smtClean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j-cs"/>
                </a:rPr>
                <a:t>Encoder</a:t>
              </a:r>
              <a:r>
                <a:rPr lang="en-US" altLang="zh-TW" sz="2400" dirty="0" smtClean="0">
                  <a:noFill/>
                  <a:latin typeface="微軟正黑體" panose="020B0604030504040204" pitchFamily="34" charset="-120"/>
                  <a:ea typeface="微軟正黑體" panose="020B0604030504040204" pitchFamily="34" charset="-120"/>
                  <a:cs typeface="+mj-cs"/>
                </a:rPr>
                <a:t>_</a:t>
              </a:r>
              <a:endParaRPr lang="zh-TW" altLang="en-US" sz="2400" dirty="0">
                <a:noFill/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endParaRPr>
            </a:p>
          </p:txBody>
        </p:sp>
        <p:sp>
          <p:nvSpPr>
            <p:cNvPr id="52" name="梯形 51"/>
            <p:cNvSpPr/>
            <p:nvPr/>
          </p:nvSpPr>
          <p:spPr>
            <a:xfrm rot="16200000">
              <a:off x="7963941" y="2075578"/>
              <a:ext cx="2011680" cy="2011680"/>
            </a:xfrm>
            <a:prstGeom prst="trapezoid">
              <a:avLst>
                <a:gd name="adj" fmla="val 19491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/>
            <a:lstStyle/>
            <a:p>
              <a:pPr lvl="0" algn="ctr"/>
              <a:r>
                <a:rPr lang="en-US" altLang="zh-TW" sz="2400" dirty="0" smtClean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Decoder</a:t>
              </a:r>
              <a:r>
                <a:rPr lang="en-US" altLang="zh-TW" sz="2400" dirty="0" smtClean="0">
                  <a:noFill/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__</a:t>
              </a:r>
              <a:endParaRPr lang="zh-TW" altLang="en-US" sz="2400" dirty="0">
                <a:noFill/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cxnSp>
        <p:nvCxnSpPr>
          <p:cNvPr id="54" name="直線接點 53"/>
          <p:cNvCxnSpPr/>
          <p:nvPr/>
        </p:nvCxnSpPr>
        <p:spPr>
          <a:xfrm>
            <a:off x="1033612" y="4862945"/>
            <a:ext cx="0" cy="1025237"/>
          </a:xfrm>
          <a:prstGeom prst="line">
            <a:avLst/>
          </a:prstGeom>
          <a:ln w="762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接點 54"/>
          <p:cNvCxnSpPr/>
          <p:nvPr/>
        </p:nvCxnSpPr>
        <p:spPr>
          <a:xfrm flipH="1">
            <a:off x="1033612" y="5756562"/>
            <a:ext cx="4161842" cy="0"/>
          </a:xfrm>
          <a:prstGeom prst="line">
            <a:avLst/>
          </a:prstGeom>
          <a:ln w="762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接點 57"/>
          <p:cNvCxnSpPr>
            <a:stCxn id="50" idx="2"/>
          </p:cNvCxnSpPr>
          <p:nvPr/>
        </p:nvCxnSpPr>
        <p:spPr>
          <a:xfrm>
            <a:off x="11244532" y="4428480"/>
            <a:ext cx="0" cy="1341937"/>
          </a:xfrm>
          <a:prstGeom prst="line">
            <a:avLst/>
          </a:prstGeom>
          <a:ln w="762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接點 62"/>
          <p:cNvCxnSpPr/>
          <p:nvPr/>
        </p:nvCxnSpPr>
        <p:spPr>
          <a:xfrm flipH="1">
            <a:off x="6320789" y="5770417"/>
            <a:ext cx="4923743" cy="0"/>
          </a:xfrm>
          <a:prstGeom prst="line">
            <a:avLst/>
          </a:prstGeom>
          <a:ln w="762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178143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4"/>
          <p:cNvSpPr txBox="1">
            <a:spLocks/>
          </p:cNvSpPr>
          <p:nvPr/>
        </p:nvSpPr>
        <p:spPr>
          <a:xfrm>
            <a:off x="4073236" y="2362199"/>
            <a:ext cx="7280564" cy="38147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altLang="zh-TW" sz="2800" dirty="0" smtClean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j-cs"/>
            </a:endParaRPr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訓練成果</a:t>
            </a:r>
            <a:endParaRPr lang="zh-TW" altLang="en-US" dirty="0"/>
          </a:p>
        </p:txBody>
      </p:sp>
      <p:sp>
        <p:nvSpPr>
          <p:cNvPr id="10" name="內容版面配置區 4"/>
          <p:cNvSpPr txBox="1">
            <a:spLocks/>
          </p:cNvSpPr>
          <p:nvPr/>
        </p:nvSpPr>
        <p:spPr>
          <a:xfrm>
            <a:off x="1440872" y="2070821"/>
            <a:ext cx="6213764" cy="32770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TW" altLang="en-US" sz="32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rPr>
              <a:t>聲音風格轉換</a:t>
            </a:r>
            <a:endParaRPr lang="en-US" altLang="zh-TW" sz="3200" dirty="0" smtClean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j-cs"/>
            </a:endParaRPr>
          </a:p>
          <a:p>
            <a:pPr marL="800100" lvl="1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altLang="zh-TW" sz="2400" dirty="0" smtClean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j-cs"/>
            </a:endParaRPr>
          </a:p>
          <a:p>
            <a:pPr marL="800100" lvl="1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altLang="zh-TW" sz="2400" dirty="0" smtClean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j-cs"/>
            </a:endParaRP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TW" altLang="en-US" sz="32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rPr>
              <a:t>中文轉為英文說話的</a:t>
            </a:r>
            <a:r>
              <a:rPr lang="en-US" altLang="zh-TW" sz="32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rPr>
              <a:t>Style</a:t>
            </a:r>
          </a:p>
          <a:p>
            <a:pPr marL="800100" lvl="1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altLang="zh-TW" sz="2400" dirty="0" smtClean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j-cs"/>
            </a:endParaRPr>
          </a:p>
          <a:p>
            <a:pPr marL="800100" lvl="1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altLang="zh-TW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j-cs"/>
            </a:endParaRPr>
          </a:p>
        </p:txBody>
      </p:sp>
      <p:sp>
        <p:nvSpPr>
          <p:cNvPr id="2" name="加號 1"/>
          <p:cNvSpPr/>
          <p:nvPr/>
        </p:nvSpPr>
        <p:spPr>
          <a:xfrm>
            <a:off x="3081787" y="2865733"/>
            <a:ext cx="457200" cy="457200"/>
          </a:xfrm>
          <a:prstGeom prst="mathPlus">
            <a:avLst/>
          </a:prstGeom>
          <a:solidFill>
            <a:srgbClr val="D9F7F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向右箭號 3"/>
          <p:cNvSpPr/>
          <p:nvPr/>
        </p:nvSpPr>
        <p:spPr>
          <a:xfrm>
            <a:off x="4435763" y="2957173"/>
            <a:ext cx="457200" cy="274320"/>
          </a:xfrm>
          <a:prstGeom prst="rightArrow">
            <a:avLst>
              <a:gd name="adj1" fmla="val 40908"/>
              <a:gd name="adj2" fmla="val 54545"/>
            </a:avLst>
          </a:prstGeom>
          <a:solidFill>
            <a:srgbClr val="D9F7F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加號 13"/>
          <p:cNvSpPr/>
          <p:nvPr/>
        </p:nvSpPr>
        <p:spPr>
          <a:xfrm>
            <a:off x="3081787" y="4265042"/>
            <a:ext cx="457200" cy="457200"/>
          </a:xfrm>
          <a:prstGeom prst="mathPlus">
            <a:avLst/>
          </a:prstGeom>
          <a:solidFill>
            <a:srgbClr val="D9F7F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向右箭號 14"/>
          <p:cNvSpPr/>
          <p:nvPr/>
        </p:nvSpPr>
        <p:spPr>
          <a:xfrm>
            <a:off x="4435763" y="4356482"/>
            <a:ext cx="457200" cy="274320"/>
          </a:xfrm>
          <a:prstGeom prst="rightArrow">
            <a:avLst>
              <a:gd name="adj1" fmla="val 40908"/>
              <a:gd name="adj2" fmla="val 54545"/>
            </a:avLst>
          </a:prstGeom>
          <a:solidFill>
            <a:srgbClr val="D9F7F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9" name="audioclip-1589284230-536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3711439" y="2865733"/>
            <a:ext cx="457200" cy="457200"/>
          </a:xfrm>
          <a:prstGeom prst="rect">
            <a:avLst/>
          </a:prstGeom>
        </p:spPr>
      </p:pic>
      <p:pic>
        <p:nvPicPr>
          <p:cNvPr id="16" name="audioclip-1589284219-2160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2452135" y="2865733"/>
            <a:ext cx="457200" cy="457200"/>
          </a:xfrm>
          <a:prstGeom prst="rect">
            <a:avLst/>
          </a:prstGeom>
        </p:spPr>
      </p:pic>
      <p:pic>
        <p:nvPicPr>
          <p:cNvPr id="17" name="audioclip-1589284201-4224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5159969" y="2865733"/>
            <a:ext cx="457200" cy="457200"/>
          </a:xfrm>
          <a:prstGeom prst="rect">
            <a:avLst/>
          </a:prstGeom>
        </p:spPr>
      </p:pic>
      <p:pic>
        <p:nvPicPr>
          <p:cNvPr id="18" name="audioclip-1589274960-6870">
            <a:hlinkClick r:id="" action="ppaction://media"/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3711439" y="4265042"/>
            <a:ext cx="457200" cy="457200"/>
          </a:xfrm>
          <a:prstGeom prst="rect">
            <a:avLst/>
          </a:prstGeom>
        </p:spPr>
      </p:pic>
      <p:pic>
        <p:nvPicPr>
          <p:cNvPr id="20" name="audioclip-1589274909-4227">
            <a:hlinkClick r:id="" action="ppaction://media"/>
          </p:cNvPr>
          <p:cNvPicPr>
            <a:picLocks noChangeAspect="1"/>
          </p:cNvPicPr>
          <p:nvPr>
            <a:vide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2430565" y="4265042"/>
            <a:ext cx="457200" cy="457200"/>
          </a:xfrm>
          <a:prstGeom prst="rect">
            <a:avLst/>
          </a:prstGeom>
        </p:spPr>
      </p:pic>
      <p:pic>
        <p:nvPicPr>
          <p:cNvPr id="21" name="audioclip-1589287240-4203">
            <a:hlinkClick r:id="" action="ppaction://media"/>
          </p:cNvPr>
          <p:cNvPicPr>
            <a:picLocks noChangeAspect="1"/>
          </p:cNvPicPr>
          <p:nvPr>
            <a:vide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5159969" y="4265042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691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64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2160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4224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6870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video>
              <p:cMediaNode vol="8000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vide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4227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  <p:video>
              <p:cMediaNode vol="8000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video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6" dur="4203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  <p:video>
              <p:cMediaNode vol="80000">
                <p:cTn id="3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3971" y="2164237"/>
            <a:ext cx="3109481" cy="252689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討論 </a:t>
            </a:r>
            <a:r>
              <a:rPr lang="en-US" altLang="zh-TW" sz="3600" dirty="0" smtClean="0"/>
              <a:t>– Style</a:t>
            </a:r>
            <a:r>
              <a:rPr lang="zh-TW" altLang="en-US" sz="3600" dirty="0" smtClean="0"/>
              <a:t> </a:t>
            </a:r>
            <a:r>
              <a:rPr lang="en-US" altLang="zh-TW" sz="3600" dirty="0" smtClean="0"/>
              <a:t>Encoding</a:t>
            </a:r>
            <a:endParaRPr lang="zh-TW" altLang="en-US" sz="3600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03" t="1998" r="19394" b="8040"/>
          <a:stretch/>
        </p:blipFill>
        <p:spPr>
          <a:xfrm>
            <a:off x="3452753" y="2169296"/>
            <a:ext cx="3051060" cy="2516774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838200" y="5269809"/>
            <a:ext cx="1705493" cy="67164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zh-TW" sz="24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One Hot</a:t>
            </a:r>
            <a:endParaRPr lang="en-US" altLang="zh-TW" sz="24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7412872" y="4953000"/>
            <a:ext cx="2011680" cy="130778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TW" altLang="en-US" sz="24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正確的</a:t>
            </a:r>
            <a:r>
              <a:rPr lang="en-US" altLang="zh-TW" sz="24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Style Encoding</a:t>
            </a:r>
            <a:endParaRPr lang="en-US" altLang="zh-TW" sz="24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972443" y="4953000"/>
            <a:ext cx="2011680" cy="130526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TW" altLang="en-US" sz="24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使用了錯誤的</a:t>
            </a:r>
            <a:r>
              <a:rPr lang="en-US" altLang="zh-TW" sz="24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Encode</a:t>
            </a:r>
            <a:r>
              <a:rPr lang="zh-TW" altLang="en-US" sz="24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方式</a:t>
            </a:r>
            <a:endParaRPr lang="en-US" altLang="zh-TW" sz="24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20" name="直線單箭頭接點 19"/>
          <p:cNvCxnSpPr/>
          <p:nvPr/>
        </p:nvCxnSpPr>
        <p:spPr>
          <a:xfrm>
            <a:off x="5984123" y="5586015"/>
            <a:ext cx="1127761" cy="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單箭頭接點 20"/>
          <p:cNvCxnSpPr/>
          <p:nvPr/>
        </p:nvCxnSpPr>
        <p:spPr>
          <a:xfrm>
            <a:off x="2543694" y="5586015"/>
            <a:ext cx="1127761" cy="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432234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zh-TW" altLang="en-US" dirty="0" smtClean="0"/>
              <a:t>討</a:t>
            </a:r>
            <a:r>
              <a:rPr lang="zh-TW" altLang="en-US" dirty="0"/>
              <a:t>論</a:t>
            </a:r>
            <a:r>
              <a:rPr lang="zh-TW" altLang="en-US" dirty="0" smtClean="0"/>
              <a:t> </a:t>
            </a:r>
            <a:r>
              <a:rPr lang="en-US" altLang="zh-TW" sz="3600" dirty="0" smtClean="0"/>
              <a:t>– </a:t>
            </a:r>
            <a:r>
              <a:rPr lang="zh-TW" altLang="en-US" sz="3600" dirty="0" smtClean="0"/>
              <a:t>理論</a:t>
            </a:r>
            <a:r>
              <a:rPr lang="zh-TW" altLang="en-US" sz="3600" dirty="0"/>
              <a:t>＆技術</a:t>
            </a:r>
            <a:r>
              <a:rPr lang="en-US" altLang="zh-TW" sz="3600" dirty="0"/>
              <a:t> </a:t>
            </a:r>
            <a:r>
              <a:rPr lang="en-US" altLang="zh-TW" sz="3600" dirty="0" err="1"/>
              <a:t>v.s</a:t>
            </a:r>
            <a:r>
              <a:rPr lang="en-US" altLang="zh-TW" sz="3600" dirty="0"/>
              <a:t> </a:t>
            </a:r>
            <a:r>
              <a:rPr lang="zh-TW" altLang="en-US" sz="3600" dirty="0"/>
              <a:t>實</a:t>
            </a:r>
            <a:r>
              <a:rPr lang="zh-TW" altLang="en-US" sz="3600" dirty="0" smtClean="0"/>
              <a:t>作</a:t>
            </a:r>
            <a:endParaRPr lang="zh-TW" altLang="en-US" sz="3600" dirty="0"/>
          </a:p>
        </p:txBody>
      </p:sp>
      <p:graphicFrame>
        <p:nvGraphicFramePr>
          <p:cNvPr id="25" name="圖表 24"/>
          <p:cNvGraphicFramePr/>
          <p:nvPr>
            <p:extLst>
              <p:ext uri="{D42A27DB-BD31-4B8C-83A1-F6EECF244321}">
                <p14:modId xmlns:p14="http://schemas.microsoft.com/office/powerpoint/2010/main" val="3678819853"/>
              </p:ext>
            </p:extLst>
          </p:nvPr>
        </p:nvGraphicFramePr>
        <p:xfrm>
          <a:off x="1163781" y="2673927"/>
          <a:ext cx="12279746" cy="33250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64002027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zh-TW" altLang="en-US" dirty="0" smtClean="0"/>
              <a:t>收穫 </a:t>
            </a:r>
            <a:r>
              <a:rPr lang="en-US" altLang="zh-TW" sz="3600" dirty="0" smtClean="0"/>
              <a:t>– </a:t>
            </a:r>
            <a:r>
              <a:rPr lang="zh-TW" altLang="en-US" sz="3600" dirty="0" smtClean="0"/>
              <a:t>專案</a:t>
            </a:r>
            <a:r>
              <a:rPr lang="zh-TW" altLang="en-US" sz="3600" dirty="0"/>
              <a:t>管理</a:t>
            </a:r>
          </a:p>
        </p:txBody>
      </p:sp>
      <p:sp>
        <p:nvSpPr>
          <p:cNvPr id="6" name="內容版面配置區 4"/>
          <p:cNvSpPr txBox="1">
            <a:spLocks/>
          </p:cNvSpPr>
          <p:nvPr/>
        </p:nvSpPr>
        <p:spPr>
          <a:xfrm>
            <a:off x="4211782" y="2070821"/>
            <a:ext cx="7481454" cy="32770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800100" lvl="1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altLang="zh-TW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j-cs"/>
            </a:endParaRPr>
          </a:p>
        </p:txBody>
      </p:sp>
      <p:sp>
        <p:nvSpPr>
          <p:cNvPr id="7" name="內容版面配置區 4"/>
          <p:cNvSpPr txBox="1">
            <a:spLocks/>
          </p:cNvSpPr>
          <p:nvPr/>
        </p:nvSpPr>
        <p:spPr>
          <a:xfrm>
            <a:off x="1440871" y="2070821"/>
            <a:ext cx="10321637" cy="32770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TW" altLang="en-US" sz="3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程式架構的設計</a:t>
            </a:r>
            <a:endParaRPr lang="en-US" altLang="zh-TW" sz="3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TW" altLang="en-US" sz="32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專案</a:t>
            </a:r>
            <a:r>
              <a:rPr lang="zh-TW" altLang="en-US" sz="3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架構的整理與維護</a:t>
            </a:r>
            <a:endParaRPr lang="en-US" altLang="zh-TW" sz="3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TW" altLang="en-US" sz="3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進度的規劃與調整</a:t>
            </a:r>
            <a:endParaRPr lang="en-US" altLang="zh-TW" sz="3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zh-TW" dirty="0" err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Github</a:t>
            </a:r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連結：</a:t>
            </a:r>
            <a:endParaRPr lang="en-US" altLang="zh-TW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00000"/>
              </a:lnSpc>
            </a:pPr>
            <a:r>
              <a:rPr lang="en-US" altLang="zh-TW" sz="2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https://github.com/casperwang/autovc_v2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altLang="zh-TW" sz="28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altLang="zh-TW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749"/>
          <a:stretch/>
        </p:blipFill>
        <p:spPr>
          <a:xfrm>
            <a:off x="7299789" y="1385455"/>
            <a:ext cx="2827365" cy="493221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4611" y="699221"/>
            <a:ext cx="2861807" cy="274319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81767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未來展望</a:t>
            </a:r>
            <a:endParaRPr lang="zh-TW" altLang="en-US" sz="3600" dirty="0"/>
          </a:p>
        </p:txBody>
      </p:sp>
      <p:sp>
        <p:nvSpPr>
          <p:cNvPr id="7" name="內容版面配置區 4"/>
          <p:cNvSpPr txBox="1">
            <a:spLocks/>
          </p:cNvSpPr>
          <p:nvPr/>
        </p:nvSpPr>
        <p:spPr>
          <a:xfrm>
            <a:off x="1440871" y="2070821"/>
            <a:ext cx="10321637" cy="32770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TW" altLang="en-US" sz="32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將</a:t>
            </a:r>
            <a:r>
              <a:rPr lang="zh-TW" altLang="en-US" sz="3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聲音的音質提高，與人聲更加</a:t>
            </a:r>
            <a:r>
              <a:rPr lang="zh-TW" altLang="en-US" sz="32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相似</a:t>
            </a:r>
            <a:endParaRPr lang="en-US" altLang="zh-TW" sz="3200" dirty="0" smtClean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TW" altLang="en-US" sz="32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嘗試使用不同的</a:t>
            </a:r>
            <a:r>
              <a:rPr lang="en-US" altLang="zh-TW" sz="32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Dataset</a:t>
            </a:r>
            <a:r>
              <a:rPr lang="zh-TW" altLang="en-US" sz="32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訓練</a:t>
            </a:r>
            <a:endParaRPr lang="en-US" altLang="zh-TW" sz="3200" dirty="0" smtClean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TW" altLang="en-US" sz="32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加入</a:t>
            </a:r>
            <a:r>
              <a:rPr lang="zh-TW" altLang="en-US" sz="3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影片的協助，控制五官的動作與聲音同步製造影片</a:t>
            </a:r>
            <a:endParaRPr lang="en-US" altLang="zh-TW" sz="3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altLang="zh-TW" sz="2400" dirty="0" smtClean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j-cs"/>
            </a:endParaRPr>
          </a:p>
          <a:p>
            <a:pPr marL="800100" lvl="1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altLang="zh-TW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218542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參考資料</a:t>
            </a:r>
            <a:endParaRPr lang="zh-TW" altLang="en-US" dirty="0"/>
          </a:p>
        </p:txBody>
      </p:sp>
      <p:sp>
        <p:nvSpPr>
          <p:cNvPr id="4" name="內容版面配置區 4"/>
          <p:cNvSpPr txBox="1">
            <a:spLocks/>
          </p:cNvSpPr>
          <p:nvPr/>
        </p:nvSpPr>
        <p:spPr>
          <a:xfrm>
            <a:off x="1440872" y="2070821"/>
            <a:ext cx="9493828" cy="381043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zh-TW" sz="2800" dirty="0" err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Kaizhi</a:t>
            </a:r>
            <a: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Qian, et. al (2019). AUTOVC: Zero-Shot Voice Style Transfer with Only </a:t>
            </a:r>
            <a:r>
              <a:rPr lang="en-US" altLang="zh-TW" sz="2800" dirty="0" err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Autoencoder</a:t>
            </a:r>
            <a: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Loss</a:t>
            </a:r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arXiv:1905.05879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zh-TW" sz="2800" dirty="0" err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Quan</a:t>
            </a:r>
            <a: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Wang (2017). Generalized End-to-End Loss for Speaker Verification</a:t>
            </a:r>
            <a:r>
              <a:rPr lang="zh-TW" altLang="en-US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en-US" altLang="zh-TW" sz="28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arXiv:1710.10467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zh-TW" sz="2800" dirty="0" err="1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Py</a:t>
            </a:r>
            <a:r>
              <a:rPr lang="en-US" altLang="zh-TW" sz="2800" dirty="0" err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</a:t>
            </a:r>
            <a:r>
              <a:rPr lang="en-US" altLang="zh-TW" sz="2800" dirty="0" err="1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orch</a:t>
            </a:r>
            <a:r>
              <a:rPr lang="en-US" altLang="zh-TW" sz="28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Library</a:t>
            </a:r>
            <a:r>
              <a:rPr lang="zh-TW" altLang="en-US" sz="28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en-US" altLang="zh-TW" sz="2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hlinkClick r:id="rId2"/>
              </a:rPr>
              <a:t>https://pytorch.org</a:t>
            </a:r>
            <a:r>
              <a:rPr lang="en-US" altLang="zh-TW" sz="28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hlinkClick r:id="rId2"/>
              </a:rPr>
              <a:t>/</a:t>
            </a:r>
            <a:endParaRPr lang="en-US" altLang="zh-TW" sz="28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98862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4"/>
          <p:cNvSpPr txBox="1">
            <a:spLocks/>
          </p:cNvSpPr>
          <p:nvPr/>
        </p:nvSpPr>
        <p:spPr>
          <a:xfrm>
            <a:off x="1139248" y="2272146"/>
            <a:ext cx="9913504" cy="12704617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310000"/>
              </a:lnSpc>
            </a:pPr>
            <a:r>
              <a:rPr lang="zh-TW" altLang="en-US" sz="38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rPr>
              <a:t>感謝每個在這一路上帶給我們幫助的人</a:t>
            </a:r>
            <a:endParaRPr lang="en-US" altLang="zh-TW" sz="3800" dirty="0" smtClean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j-cs"/>
            </a:endParaRPr>
          </a:p>
          <a:p>
            <a:pPr algn="ctr">
              <a:lnSpc>
                <a:spcPct val="310000"/>
              </a:lnSpc>
            </a:pPr>
            <a:r>
              <a:rPr lang="zh-TW" altLang="en-US" sz="38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rPr>
              <a:t>謝謝總是默默地在背後支持我們的父母</a:t>
            </a:r>
            <a:endParaRPr lang="en-US" altLang="zh-TW" sz="3800" dirty="0" smtClean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j-cs"/>
            </a:endParaRPr>
          </a:p>
          <a:p>
            <a:pPr algn="ctr">
              <a:lnSpc>
                <a:spcPct val="310000"/>
              </a:lnSpc>
            </a:pPr>
            <a:r>
              <a:rPr lang="zh-TW" altLang="en-US" sz="38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rPr>
              <a:t>謝謝給我們方向指引的指導教授與老師</a:t>
            </a:r>
            <a:endParaRPr lang="en-US" altLang="zh-TW" sz="3800" dirty="0" smtClean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j-cs"/>
            </a:endParaRPr>
          </a:p>
          <a:p>
            <a:pPr algn="ctr">
              <a:lnSpc>
                <a:spcPct val="310000"/>
              </a:lnSpc>
            </a:pPr>
            <a:r>
              <a:rPr lang="zh-TW" altLang="en-US" sz="38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rPr>
              <a:t>謝謝研究上給我們很大自由的專題老</a:t>
            </a:r>
            <a:r>
              <a:rPr lang="zh-TW" altLang="en-US" sz="3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rPr>
              <a:t>師</a:t>
            </a:r>
            <a:endParaRPr lang="en-US" altLang="zh-TW" sz="3800" dirty="0" smtClean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j-cs"/>
            </a:endParaRPr>
          </a:p>
          <a:p>
            <a:pPr algn="ctr">
              <a:lnSpc>
                <a:spcPct val="310000"/>
              </a:lnSpc>
            </a:pPr>
            <a:r>
              <a:rPr lang="zh-TW" altLang="en-US" sz="38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rPr>
              <a:t>謝謝為我們提供公假和寶貴建議的班導</a:t>
            </a:r>
            <a:endParaRPr lang="en-US" altLang="zh-TW" sz="3800" dirty="0" smtClean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j-cs"/>
            </a:endParaRPr>
          </a:p>
          <a:p>
            <a:pPr algn="ctr">
              <a:lnSpc>
                <a:spcPct val="310000"/>
              </a:lnSpc>
            </a:pPr>
            <a:r>
              <a:rPr lang="zh-TW" altLang="en-US" sz="38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rPr>
              <a:t>謝謝建中三十</a:t>
            </a:r>
            <a:r>
              <a:rPr lang="zh-TW" altLang="en-US" sz="3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rPr>
              <a:t>六</a:t>
            </a:r>
            <a:r>
              <a:rPr lang="zh-TW" altLang="en-US" sz="38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rPr>
              <a:t>屆數理資優班的每個人</a:t>
            </a:r>
            <a:endParaRPr lang="en-US" altLang="zh-TW" sz="3800" dirty="0" smtClean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j-cs"/>
            </a:endParaRPr>
          </a:p>
          <a:p>
            <a:pPr algn="ctr">
              <a:lnSpc>
                <a:spcPct val="310000"/>
              </a:lnSpc>
            </a:pPr>
            <a:r>
              <a:rPr lang="zh-TW" altLang="en-US" sz="38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rPr>
              <a:t>最後謝謝願意參與我們成發的每個聽眾</a:t>
            </a:r>
            <a:endParaRPr lang="en-US" altLang="zh-TW" sz="3800" dirty="0" smtClean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j-cs"/>
            </a:endParaRPr>
          </a:p>
          <a:p>
            <a:pPr algn="ctr">
              <a:lnSpc>
                <a:spcPct val="310000"/>
              </a:lnSpc>
            </a:pPr>
            <a:r>
              <a:rPr lang="zh-TW" altLang="en-US" sz="38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rPr>
              <a:t>我們的報告就到此結束</a:t>
            </a:r>
            <a:r>
              <a:rPr lang="zh-TW" altLang="en-US" sz="3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rPr>
              <a:t>！</a:t>
            </a:r>
            <a:endParaRPr lang="en-US" altLang="zh-TW" sz="2800" dirty="0" smtClean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j-cs"/>
            </a:endParaRPr>
          </a:p>
          <a:p>
            <a:pPr algn="ctr"/>
            <a:endParaRPr lang="zh-TW" altLang="en-US" sz="44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j-cs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5820147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2.59259E-6 L 0 -1.39283 " pathEditMode="relative" rAng="0" ptsTypes="AA">
                                      <p:cBhvr>
                                        <p:cTn id="6" dur="3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965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21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4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6600" dirty="0" err="1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Deepfake</a:t>
            </a:r>
            <a:endParaRPr lang="zh-TW" altLang="en-US" sz="66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0518679" y="6334780"/>
            <a:ext cx="150699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400" dirty="0">
                <a:solidFill>
                  <a:schemeClr val="bg1"/>
                </a:solidFill>
                <a:latin typeface="Helvetica" panose="020B0604020202020204" pitchFamily="34" charset="0"/>
              </a:rPr>
              <a:t>source: </a:t>
            </a:r>
            <a:r>
              <a:rPr lang="en-US" altLang="zh-TW" sz="1400" dirty="0" err="1">
                <a:solidFill>
                  <a:schemeClr val="bg1"/>
                </a:solidFill>
                <a:latin typeface="Helvetica" panose="020B0604020202020204" pitchFamily="34" charset="0"/>
              </a:rPr>
              <a:t>Buzzfeed</a:t>
            </a:r>
            <a:endParaRPr lang="zh-TW" altLang="en-US" sz="1400" dirty="0">
              <a:solidFill>
                <a:schemeClr val="bg1"/>
              </a:solidFill>
            </a:endParaRPr>
          </a:p>
        </p:txBody>
      </p:sp>
      <p:pic>
        <p:nvPicPr>
          <p:cNvPr id="5" name="video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14903" y="1816283"/>
            <a:ext cx="8962195" cy="5041717"/>
          </a:xfrm>
        </p:spPr>
      </p:pic>
    </p:spTree>
    <p:extLst>
      <p:ext uri="{BB962C8B-B14F-4D97-AF65-F5344CB8AC3E}">
        <p14:creationId xmlns:p14="http://schemas.microsoft.com/office/powerpoint/2010/main" val="11774687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447"/>
          <a:stretch/>
        </p:blipFill>
        <p:spPr>
          <a:xfrm>
            <a:off x="7068371" y="1799935"/>
            <a:ext cx="3795051" cy="448902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標題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研究動機 </a:t>
            </a:r>
            <a:r>
              <a:rPr lang="en-US" altLang="zh-TW" sz="3600" dirty="0" smtClean="0">
                <a:solidFill>
                  <a:prstClr val="white"/>
                </a:solidFill>
              </a:rPr>
              <a:t>– </a:t>
            </a:r>
            <a:r>
              <a:rPr lang="zh-TW" altLang="en-US" sz="3600" dirty="0" smtClean="0">
                <a:solidFill>
                  <a:prstClr val="white"/>
                </a:solidFill>
              </a:rPr>
              <a:t>新加坡海外旅行</a:t>
            </a:r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3145708"/>
            <a:ext cx="6289965" cy="353810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3" name="加號 12"/>
          <p:cNvSpPr/>
          <p:nvPr/>
        </p:nvSpPr>
        <p:spPr>
          <a:xfrm>
            <a:off x="3899206" y="2463951"/>
            <a:ext cx="457200" cy="457200"/>
          </a:xfrm>
          <a:prstGeom prst="mathPlus">
            <a:avLst/>
          </a:prstGeom>
          <a:solidFill>
            <a:srgbClr val="D9F7F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向右箭號 13"/>
          <p:cNvSpPr/>
          <p:nvPr/>
        </p:nvSpPr>
        <p:spPr>
          <a:xfrm>
            <a:off x="5253182" y="2555391"/>
            <a:ext cx="457200" cy="274320"/>
          </a:xfrm>
          <a:prstGeom prst="rightArrow">
            <a:avLst>
              <a:gd name="adj1" fmla="val 40908"/>
              <a:gd name="adj2" fmla="val 54545"/>
            </a:avLst>
          </a:prstGeom>
          <a:solidFill>
            <a:srgbClr val="D9F7F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" name="audioclip-1589275131-385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3226231" y="2463951"/>
            <a:ext cx="457200" cy="457200"/>
          </a:xfrm>
          <a:prstGeom prst="rect">
            <a:avLst/>
          </a:prstGeom>
        </p:spPr>
      </p:pic>
      <p:pic>
        <p:nvPicPr>
          <p:cNvPr id="6" name="audioclip-1589292252-3298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5938913" y="2457174"/>
            <a:ext cx="457200" cy="457200"/>
          </a:xfrm>
          <a:prstGeom prst="rect">
            <a:avLst/>
          </a:prstGeom>
        </p:spPr>
      </p:pic>
      <p:pic>
        <p:nvPicPr>
          <p:cNvPr id="7" name="audioclip-1589292240-4018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4567451" y="2463951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960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5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329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4018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群組 52"/>
          <p:cNvGrpSpPr/>
          <p:nvPr/>
        </p:nvGrpSpPr>
        <p:grpSpPr>
          <a:xfrm>
            <a:off x="994661" y="2790003"/>
            <a:ext cx="10816339" cy="2011680"/>
            <a:chOff x="697999" y="2790003"/>
            <a:chExt cx="10816339" cy="2011680"/>
          </a:xfrm>
        </p:grpSpPr>
        <p:sp>
          <p:nvSpPr>
            <p:cNvPr id="4" name="梯形 3"/>
            <p:cNvSpPr/>
            <p:nvPr/>
          </p:nvSpPr>
          <p:spPr>
            <a:xfrm rot="5400000">
              <a:off x="2348687" y="2790003"/>
              <a:ext cx="2011680" cy="2011680"/>
            </a:xfrm>
            <a:prstGeom prst="trapezoid">
              <a:avLst>
                <a:gd name="adj" fmla="val 19491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r"/>
              <a:r>
                <a:rPr lang="en-US" altLang="zh-TW" sz="2400" dirty="0" smtClean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j-cs"/>
                </a:rPr>
                <a:t>Encoder</a:t>
              </a:r>
              <a:r>
                <a:rPr lang="en-US" altLang="zh-TW" sz="2400" dirty="0" smtClean="0">
                  <a:noFill/>
                  <a:latin typeface="微軟正黑體" panose="020B0604030504040204" pitchFamily="34" charset="-120"/>
                  <a:ea typeface="微軟正黑體" panose="020B0604030504040204" pitchFamily="34" charset="-120"/>
                  <a:cs typeface="+mj-cs"/>
                </a:rPr>
                <a:t>_</a:t>
              </a:r>
              <a:endParaRPr lang="zh-TW" altLang="en-US" sz="2400" dirty="0">
                <a:noFill/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endParaRPr>
            </a:p>
          </p:txBody>
        </p:sp>
        <p:sp>
          <p:nvSpPr>
            <p:cNvPr id="5" name="梯形 4"/>
            <p:cNvSpPr/>
            <p:nvPr/>
          </p:nvSpPr>
          <p:spPr>
            <a:xfrm rot="16200000">
              <a:off x="7666760" y="2790003"/>
              <a:ext cx="2011680" cy="2011680"/>
            </a:xfrm>
            <a:prstGeom prst="trapezoid">
              <a:avLst>
                <a:gd name="adj" fmla="val 19491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/>
            <a:lstStyle/>
            <a:p>
              <a:pPr lvl="0" algn="ctr"/>
              <a:r>
                <a:rPr lang="en-US" altLang="zh-TW" sz="2400" dirty="0" smtClean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Decoder</a:t>
              </a:r>
              <a:r>
                <a:rPr lang="en-US" altLang="zh-TW" sz="2400" dirty="0" smtClean="0">
                  <a:noFill/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__</a:t>
              </a:r>
              <a:endParaRPr lang="zh-TW" altLang="en-US" sz="2400" dirty="0">
                <a:noFill/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697999" y="3484115"/>
              <a:ext cx="1053123" cy="622852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lvl="0" algn="ctr"/>
              <a:r>
                <a:rPr lang="en-US" altLang="zh-TW" sz="2400" dirty="0" smtClean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Input</a:t>
              </a:r>
              <a:endParaRPr lang="en-US" altLang="zh-TW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5048596" y="3484719"/>
              <a:ext cx="2011680" cy="62285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altLang="zh-TW" sz="2400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Encoding</a:t>
              </a:r>
              <a:endParaRPr lang="en-US" altLang="zh-TW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10190019" y="3484115"/>
              <a:ext cx="1324319" cy="62285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altLang="zh-TW" sz="2400" dirty="0" smtClean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Output</a:t>
              </a:r>
              <a:endParaRPr lang="en-US" altLang="zh-TW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cxnSp>
          <p:nvCxnSpPr>
            <p:cNvPr id="10" name="直線單箭頭接點 9"/>
            <p:cNvCxnSpPr/>
            <p:nvPr/>
          </p:nvCxnSpPr>
          <p:spPr>
            <a:xfrm>
              <a:off x="1726272" y="3795541"/>
              <a:ext cx="418059" cy="0"/>
            </a:xfrm>
            <a:prstGeom prst="straightConnector1">
              <a:avLst/>
            </a:prstGeom>
            <a:ln w="76200">
              <a:solidFill>
                <a:schemeClr val="accent2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線單箭頭接點 13"/>
            <p:cNvCxnSpPr>
              <a:stCxn id="7" idx="3"/>
            </p:cNvCxnSpPr>
            <p:nvPr/>
          </p:nvCxnSpPr>
          <p:spPr>
            <a:xfrm flipV="1">
              <a:off x="7060276" y="3795843"/>
              <a:ext cx="400396" cy="302"/>
            </a:xfrm>
            <a:prstGeom prst="straightConnector1">
              <a:avLst/>
            </a:prstGeom>
            <a:ln w="762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單箭頭接點 16"/>
            <p:cNvCxnSpPr/>
            <p:nvPr/>
          </p:nvCxnSpPr>
          <p:spPr>
            <a:xfrm flipV="1">
              <a:off x="4360367" y="3795541"/>
              <a:ext cx="421524" cy="302"/>
            </a:xfrm>
            <a:prstGeom prst="straightConnector1">
              <a:avLst/>
            </a:prstGeom>
            <a:ln w="76200">
              <a:solidFill>
                <a:schemeClr val="accent2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單箭頭接點 18"/>
            <p:cNvCxnSpPr/>
            <p:nvPr/>
          </p:nvCxnSpPr>
          <p:spPr>
            <a:xfrm flipV="1">
              <a:off x="9678440" y="3795541"/>
              <a:ext cx="421524" cy="302"/>
            </a:xfrm>
            <a:prstGeom prst="straightConnector1">
              <a:avLst/>
            </a:prstGeom>
            <a:ln w="76200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標題 48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>
                <a:solidFill>
                  <a:prstClr val="white"/>
                </a:solidFill>
              </a:rPr>
              <a:t>理論</a:t>
            </a:r>
            <a:r>
              <a:rPr lang="zh-TW" altLang="en-US" dirty="0">
                <a:solidFill>
                  <a:prstClr val="white"/>
                </a:solidFill>
              </a:rPr>
              <a:t>知識</a:t>
            </a:r>
            <a:r>
              <a:rPr lang="zh-TW" altLang="en-US" dirty="0" smtClean="0">
                <a:solidFill>
                  <a:prstClr val="white"/>
                </a:solidFill>
              </a:rPr>
              <a:t> </a:t>
            </a:r>
            <a:r>
              <a:rPr lang="en-US" altLang="zh-TW" sz="3600" dirty="0" smtClean="0">
                <a:solidFill>
                  <a:prstClr val="white"/>
                </a:solidFill>
              </a:rPr>
              <a:t>– </a:t>
            </a:r>
            <a:r>
              <a:rPr lang="en-US" altLang="zh-TW" sz="3600" dirty="0" err="1">
                <a:solidFill>
                  <a:prstClr val="white"/>
                </a:solidFill>
              </a:rPr>
              <a:t>A</a:t>
            </a:r>
            <a:r>
              <a:rPr lang="en-US" altLang="zh-TW" sz="3600" dirty="0" err="1" smtClean="0">
                <a:solidFill>
                  <a:prstClr val="white"/>
                </a:solidFill>
              </a:rPr>
              <a:t>utoencoder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57206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標題 48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solidFill>
                  <a:prstClr val="white"/>
                </a:solidFill>
              </a:rPr>
              <a:t>理論知識 </a:t>
            </a:r>
            <a:r>
              <a:rPr lang="en-US" altLang="zh-TW" sz="3600" dirty="0">
                <a:solidFill>
                  <a:prstClr val="white"/>
                </a:solidFill>
              </a:rPr>
              <a:t>– </a:t>
            </a:r>
            <a:r>
              <a:rPr lang="en-US" altLang="zh-TW" sz="3600" dirty="0" err="1" smtClean="0">
                <a:solidFill>
                  <a:prstClr val="white"/>
                </a:solidFill>
              </a:rPr>
              <a:t>Autoencoder</a:t>
            </a:r>
            <a:endParaRPr lang="zh-TW" altLang="en-US" dirty="0"/>
          </a:p>
        </p:txBody>
      </p:sp>
      <p:grpSp>
        <p:nvGrpSpPr>
          <p:cNvPr id="2" name="群組 1"/>
          <p:cNvGrpSpPr/>
          <p:nvPr/>
        </p:nvGrpSpPr>
        <p:grpSpPr>
          <a:xfrm>
            <a:off x="326504" y="3078864"/>
            <a:ext cx="11742158" cy="1433354"/>
            <a:chOff x="326504" y="3078864"/>
            <a:chExt cx="11742158" cy="1433354"/>
          </a:xfrm>
        </p:grpSpPr>
        <p:grpSp>
          <p:nvGrpSpPr>
            <p:cNvPr id="53" name="群組 52"/>
            <p:cNvGrpSpPr/>
            <p:nvPr/>
          </p:nvGrpSpPr>
          <p:grpSpPr>
            <a:xfrm>
              <a:off x="2022934" y="3484719"/>
              <a:ext cx="8373692" cy="622852"/>
              <a:chOff x="1726272" y="3484719"/>
              <a:chExt cx="8373692" cy="622852"/>
            </a:xfrm>
          </p:grpSpPr>
          <p:sp>
            <p:nvSpPr>
              <p:cNvPr id="7" name="矩形 6"/>
              <p:cNvSpPr/>
              <p:nvPr/>
            </p:nvSpPr>
            <p:spPr>
              <a:xfrm>
                <a:off x="5048596" y="3484719"/>
                <a:ext cx="2011680" cy="622852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r>
                  <a:rPr lang="en-US" altLang="zh-TW" sz="2400" dirty="0" smtClean="0">
                    <a:solidFill>
                      <a:schemeClr val="bg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Encoding</a:t>
                </a:r>
                <a:endParaRPr lang="en-US" altLang="zh-TW" sz="24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cxnSp>
            <p:nvCxnSpPr>
              <p:cNvPr id="10" name="直線單箭頭接點 9"/>
              <p:cNvCxnSpPr/>
              <p:nvPr/>
            </p:nvCxnSpPr>
            <p:spPr>
              <a:xfrm>
                <a:off x="1726272" y="3795541"/>
                <a:ext cx="418059" cy="0"/>
              </a:xfrm>
              <a:prstGeom prst="straightConnector1">
                <a:avLst/>
              </a:prstGeom>
              <a:ln w="7620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直線單箭頭接點 13"/>
              <p:cNvCxnSpPr>
                <a:stCxn id="7" idx="3"/>
              </p:cNvCxnSpPr>
              <p:nvPr/>
            </p:nvCxnSpPr>
            <p:spPr>
              <a:xfrm flipV="1">
                <a:off x="7060276" y="3795843"/>
                <a:ext cx="400396" cy="302"/>
              </a:xfrm>
              <a:prstGeom prst="straightConnector1">
                <a:avLst/>
              </a:prstGeom>
              <a:ln w="76200"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直線單箭頭接點 16"/>
              <p:cNvCxnSpPr/>
              <p:nvPr/>
            </p:nvCxnSpPr>
            <p:spPr>
              <a:xfrm flipV="1">
                <a:off x="4360367" y="3795541"/>
                <a:ext cx="421524" cy="302"/>
              </a:xfrm>
              <a:prstGeom prst="straightConnector1">
                <a:avLst/>
              </a:prstGeom>
              <a:ln w="76200">
                <a:solidFill>
                  <a:schemeClr val="accent2">
                    <a:lumMod val="60000"/>
                    <a:lumOff val="4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直線單箭頭接點 18"/>
              <p:cNvCxnSpPr/>
              <p:nvPr/>
            </p:nvCxnSpPr>
            <p:spPr>
              <a:xfrm flipV="1">
                <a:off x="9678440" y="3795541"/>
                <a:ext cx="421524" cy="302"/>
              </a:xfrm>
              <a:prstGeom prst="straightConnector1">
                <a:avLst/>
              </a:prstGeom>
              <a:ln w="76200">
                <a:solidFill>
                  <a:schemeClr val="accent1">
                    <a:lumMod val="60000"/>
                    <a:lumOff val="4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6" name="圖片 1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6504" y="3078864"/>
              <a:ext cx="1433354" cy="1433354"/>
            </a:xfrm>
            <a:prstGeom prst="rect">
              <a:avLst/>
            </a:prstGeom>
          </p:spPr>
        </p:pic>
        <p:pic>
          <p:nvPicPr>
            <p:cNvPr id="18" name="圖片 17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4" r="114"/>
            <a:stretch/>
          </p:blipFill>
          <p:spPr>
            <a:xfrm>
              <a:off x="10638937" y="3082493"/>
              <a:ext cx="1429725" cy="1429725"/>
            </a:xfrm>
            <a:prstGeom prst="rect">
              <a:avLst/>
            </a:prstGeom>
          </p:spPr>
        </p:pic>
      </p:grpSp>
      <p:sp>
        <p:nvSpPr>
          <p:cNvPr id="15" name="梯形 14"/>
          <p:cNvSpPr/>
          <p:nvPr/>
        </p:nvSpPr>
        <p:spPr>
          <a:xfrm rot="5400000">
            <a:off x="2645349" y="2790003"/>
            <a:ext cx="2011680" cy="2011680"/>
          </a:xfrm>
          <a:prstGeom prst="trapezoid">
            <a:avLst>
              <a:gd name="adj" fmla="val 19491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r"/>
            <a:r>
              <a:rPr lang="en-US" altLang="zh-TW" sz="24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rPr>
              <a:t>Encoder</a:t>
            </a:r>
            <a:r>
              <a:rPr lang="en-US" altLang="zh-TW" sz="2400" dirty="0" smtClean="0">
                <a:noFill/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rPr>
              <a:t>_</a:t>
            </a:r>
            <a:endParaRPr lang="zh-TW" altLang="en-US" sz="2400" dirty="0">
              <a:noFill/>
              <a:latin typeface="微軟正黑體" panose="020B0604030504040204" pitchFamily="34" charset="-120"/>
              <a:ea typeface="微軟正黑體" panose="020B0604030504040204" pitchFamily="34" charset="-120"/>
              <a:cs typeface="+mj-cs"/>
            </a:endParaRPr>
          </a:p>
        </p:txBody>
      </p:sp>
      <p:sp>
        <p:nvSpPr>
          <p:cNvPr id="20" name="梯形 19"/>
          <p:cNvSpPr/>
          <p:nvPr/>
        </p:nvSpPr>
        <p:spPr>
          <a:xfrm rot="16200000">
            <a:off x="7963422" y="2790003"/>
            <a:ext cx="2011680" cy="2011680"/>
          </a:xfrm>
          <a:prstGeom prst="trapezoid">
            <a:avLst>
              <a:gd name="adj" fmla="val 19491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lvl="0" algn="ctr"/>
            <a:r>
              <a:rPr lang="en-US" altLang="zh-TW" sz="2400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Decoder</a:t>
            </a:r>
            <a:r>
              <a:rPr lang="en-US" altLang="zh-TW" sz="2400" dirty="0" smtClean="0">
                <a:noFill/>
                <a:latin typeface="微軟正黑體" panose="020B0604030504040204" pitchFamily="34" charset="-120"/>
                <a:ea typeface="微軟正黑體" panose="020B0604030504040204" pitchFamily="34" charset="-120"/>
              </a:rPr>
              <a:t>__</a:t>
            </a:r>
            <a:endParaRPr lang="zh-TW" altLang="en-US" sz="2400" dirty="0">
              <a:noFill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295861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標題 48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solidFill>
                  <a:prstClr val="white"/>
                </a:solidFill>
              </a:rPr>
              <a:t>理論知識 </a:t>
            </a:r>
            <a:r>
              <a:rPr lang="en-US" altLang="zh-TW" sz="3600" dirty="0">
                <a:solidFill>
                  <a:prstClr val="white"/>
                </a:solidFill>
              </a:rPr>
              <a:t>– </a:t>
            </a:r>
            <a:r>
              <a:rPr lang="en-US" altLang="zh-TW" sz="3600" dirty="0" err="1" smtClean="0">
                <a:solidFill>
                  <a:prstClr val="white"/>
                </a:solidFill>
              </a:rPr>
              <a:t>AutoVC</a:t>
            </a:r>
            <a:endParaRPr lang="zh-TW" altLang="en-US" dirty="0"/>
          </a:p>
        </p:txBody>
      </p:sp>
      <p:cxnSp>
        <p:nvCxnSpPr>
          <p:cNvPr id="56" name="直線單箭頭接點 55"/>
          <p:cNvCxnSpPr/>
          <p:nvPr/>
        </p:nvCxnSpPr>
        <p:spPr>
          <a:xfrm>
            <a:off x="2078871" y="4854776"/>
            <a:ext cx="418059" cy="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群組 56"/>
          <p:cNvGrpSpPr/>
          <p:nvPr/>
        </p:nvGrpSpPr>
        <p:grpSpPr>
          <a:xfrm>
            <a:off x="5315468" y="5481110"/>
            <a:ext cx="2412076" cy="622852"/>
            <a:chOff x="5314949" y="4022816"/>
            <a:chExt cx="2412076" cy="622852"/>
          </a:xfrm>
          <a:solidFill>
            <a:schemeClr val="accent6">
              <a:lumMod val="75000"/>
            </a:schemeClr>
          </a:solidFill>
        </p:grpSpPr>
        <p:sp>
          <p:nvSpPr>
            <p:cNvPr id="58" name="矩形 57"/>
            <p:cNvSpPr/>
            <p:nvPr/>
          </p:nvSpPr>
          <p:spPr>
            <a:xfrm>
              <a:off x="5314949" y="4022816"/>
              <a:ext cx="2011680" cy="622852"/>
            </a:xfrm>
            <a:prstGeom prst="rect">
              <a:avLst/>
            </a:prstGeom>
            <a:grp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altLang="zh-TW" sz="2400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Style</a:t>
              </a:r>
              <a:endParaRPr lang="en-US" altLang="zh-TW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cxnSp>
          <p:nvCxnSpPr>
            <p:cNvPr id="59" name="直線單箭頭接點 58"/>
            <p:cNvCxnSpPr>
              <a:stCxn id="58" idx="3"/>
            </p:cNvCxnSpPr>
            <p:nvPr/>
          </p:nvCxnSpPr>
          <p:spPr>
            <a:xfrm flipV="1">
              <a:off x="7326629" y="4333940"/>
              <a:ext cx="400396" cy="302"/>
            </a:xfrm>
            <a:prstGeom prst="straightConnector1">
              <a:avLst/>
            </a:prstGeom>
            <a:grpFill/>
            <a:ln w="762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0" name="直線單箭頭接點 59"/>
          <p:cNvCxnSpPr/>
          <p:nvPr/>
        </p:nvCxnSpPr>
        <p:spPr>
          <a:xfrm flipV="1">
            <a:off x="4657548" y="4858862"/>
            <a:ext cx="421524" cy="302"/>
          </a:xfrm>
          <a:prstGeom prst="straightConnector1">
            <a:avLst/>
          </a:prstGeom>
          <a:ln w="762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單箭頭接點 60"/>
          <p:cNvCxnSpPr/>
          <p:nvPr/>
        </p:nvCxnSpPr>
        <p:spPr>
          <a:xfrm flipV="1">
            <a:off x="9975621" y="5344674"/>
            <a:ext cx="421524" cy="302"/>
          </a:xfrm>
          <a:prstGeom prst="straightConnector1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2" name="群組 61"/>
          <p:cNvGrpSpPr/>
          <p:nvPr/>
        </p:nvGrpSpPr>
        <p:grpSpPr>
          <a:xfrm>
            <a:off x="5315468" y="4547134"/>
            <a:ext cx="2412076" cy="622852"/>
            <a:chOff x="5314949" y="2922704"/>
            <a:chExt cx="2412076" cy="622852"/>
          </a:xfrm>
        </p:grpSpPr>
        <p:sp>
          <p:nvSpPr>
            <p:cNvPr id="63" name="矩形 62"/>
            <p:cNvSpPr/>
            <p:nvPr/>
          </p:nvSpPr>
          <p:spPr>
            <a:xfrm>
              <a:off x="5314949" y="2922704"/>
              <a:ext cx="2011680" cy="622852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altLang="zh-TW" sz="2400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Content</a:t>
              </a:r>
              <a:endParaRPr lang="en-US" altLang="zh-TW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cxnSp>
          <p:nvCxnSpPr>
            <p:cNvPr id="64" name="直線單箭頭接點 63"/>
            <p:cNvCxnSpPr>
              <a:stCxn id="63" idx="3"/>
            </p:cNvCxnSpPr>
            <p:nvPr/>
          </p:nvCxnSpPr>
          <p:spPr>
            <a:xfrm flipV="1">
              <a:off x="7326629" y="3233828"/>
              <a:ext cx="400396" cy="302"/>
            </a:xfrm>
            <a:prstGeom prst="straightConnector1">
              <a:avLst/>
            </a:prstGeom>
            <a:ln w="762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5" name="直線單箭頭接點 64"/>
          <p:cNvCxnSpPr/>
          <p:nvPr/>
        </p:nvCxnSpPr>
        <p:spPr>
          <a:xfrm flipV="1">
            <a:off x="4657548" y="5792838"/>
            <a:ext cx="421524" cy="302"/>
          </a:xfrm>
          <a:prstGeom prst="straightConnector1">
            <a:avLst/>
          </a:prstGeom>
          <a:ln w="762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單箭頭接點 65"/>
          <p:cNvCxnSpPr/>
          <p:nvPr/>
        </p:nvCxnSpPr>
        <p:spPr>
          <a:xfrm>
            <a:off x="2078871" y="5794354"/>
            <a:ext cx="418059" cy="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9" name="圖片 68"/>
          <p:cNvPicPr>
            <a:picLocks noChangeAspect="1"/>
          </p:cNvPicPr>
          <p:nvPr/>
        </p:nvPicPr>
        <p:blipFill>
          <a:blip r:embed="rId2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2414" y="4712037"/>
            <a:ext cx="1265274" cy="1265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圖片 6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747" y="4558290"/>
            <a:ext cx="1572768" cy="157276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8" name="梯形 37"/>
          <p:cNvSpPr/>
          <p:nvPr/>
        </p:nvSpPr>
        <p:spPr>
          <a:xfrm rot="5400000">
            <a:off x="2645868" y="4339136"/>
            <a:ext cx="2011680" cy="2011680"/>
          </a:xfrm>
          <a:prstGeom prst="trapezoid">
            <a:avLst>
              <a:gd name="adj" fmla="val 19491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r"/>
            <a:r>
              <a:rPr lang="en-US" altLang="zh-TW" sz="24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rPr>
              <a:t>Encoder</a:t>
            </a:r>
            <a:r>
              <a:rPr lang="en-US" altLang="zh-TW" sz="2400" dirty="0" smtClean="0">
                <a:noFill/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rPr>
              <a:t>_</a:t>
            </a:r>
            <a:endParaRPr lang="zh-TW" altLang="en-US" sz="2400" dirty="0">
              <a:noFill/>
              <a:latin typeface="微軟正黑體" panose="020B0604030504040204" pitchFamily="34" charset="-120"/>
              <a:ea typeface="微軟正黑體" panose="020B0604030504040204" pitchFamily="34" charset="-120"/>
              <a:cs typeface="+mj-cs"/>
            </a:endParaRPr>
          </a:p>
        </p:txBody>
      </p:sp>
      <p:grpSp>
        <p:nvGrpSpPr>
          <p:cNvPr id="4" name="群組 3"/>
          <p:cNvGrpSpPr/>
          <p:nvPr/>
        </p:nvGrpSpPr>
        <p:grpSpPr>
          <a:xfrm>
            <a:off x="249165" y="2075578"/>
            <a:ext cx="11628523" cy="2011982"/>
            <a:chOff x="249165" y="2075578"/>
            <a:chExt cx="11628523" cy="2011982"/>
          </a:xfrm>
        </p:grpSpPr>
        <p:sp>
          <p:nvSpPr>
            <p:cNvPr id="26" name="矩形 25"/>
            <p:cNvSpPr/>
            <p:nvPr/>
          </p:nvSpPr>
          <p:spPr>
            <a:xfrm>
              <a:off x="5315468" y="2291951"/>
              <a:ext cx="2011680" cy="622852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altLang="zh-TW" sz="2400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Style</a:t>
              </a:r>
              <a:endParaRPr lang="en-US" altLang="zh-TW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cxnSp>
          <p:nvCxnSpPr>
            <p:cNvPr id="27" name="直線單箭頭接點 26"/>
            <p:cNvCxnSpPr/>
            <p:nvPr/>
          </p:nvCxnSpPr>
          <p:spPr>
            <a:xfrm>
              <a:off x="2078871" y="2603075"/>
              <a:ext cx="418059" cy="0"/>
            </a:xfrm>
            <a:prstGeom prst="straightConnector1">
              <a:avLst/>
            </a:prstGeom>
            <a:ln w="762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線單箭頭接點 27"/>
            <p:cNvCxnSpPr>
              <a:stCxn id="26" idx="3"/>
            </p:cNvCxnSpPr>
            <p:nvPr/>
          </p:nvCxnSpPr>
          <p:spPr>
            <a:xfrm flipV="1">
              <a:off x="7327148" y="2603075"/>
              <a:ext cx="400396" cy="302"/>
            </a:xfrm>
            <a:prstGeom prst="straightConnector1">
              <a:avLst/>
            </a:prstGeom>
            <a:ln w="76200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線單箭頭接點 28"/>
            <p:cNvCxnSpPr/>
            <p:nvPr/>
          </p:nvCxnSpPr>
          <p:spPr>
            <a:xfrm>
              <a:off x="4646984" y="2603075"/>
              <a:ext cx="432088" cy="302"/>
            </a:xfrm>
            <a:prstGeom prst="straightConnector1">
              <a:avLst/>
            </a:prstGeom>
            <a:ln w="76200">
              <a:solidFill>
                <a:schemeClr val="accent2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線單箭頭接點 29"/>
            <p:cNvCxnSpPr/>
            <p:nvPr/>
          </p:nvCxnSpPr>
          <p:spPr>
            <a:xfrm flipV="1">
              <a:off x="9975621" y="3081418"/>
              <a:ext cx="421524" cy="302"/>
            </a:xfrm>
            <a:prstGeom prst="straightConnector1">
              <a:avLst/>
            </a:prstGeom>
            <a:ln w="76200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矩形 30"/>
            <p:cNvSpPr/>
            <p:nvPr/>
          </p:nvSpPr>
          <p:spPr>
            <a:xfrm>
              <a:off x="5315468" y="3225927"/>
              <a:ext cx="2011680" cy="622852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altLang="zh-TW" sz="2400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Content</a:t>
              </a:r>
              <a:endParaRPr lang="en-US" altLang="zh-TW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cxnSp>
          <p:nvCxnSpPr>
            <p:cNvPr id="32" name="直線單箭頭接點 31"/>
            <p:cNvCxnSpPr>
              <a:stCxn id="31" idx="3"/>
            </p:cNvCxnSpPr>
            <p:nvPr/>
          </p:nvCxnSpPr>
          <p:spPr>
            <a:xfrm flipV="1">
              <a:off x="7327148" y="3537051"/>
              <a:ext cx="400396" cy="302"/>
            </a:xfrm>
            <a:prstGeom prst="straightConnector1">
              <a:avLst/>
            </a:prstGeom>
            <a:ln w="76200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線單箭頭接點 32"/>
            <p:cNvCxnSpPr/>
            <p:nvPr/>
          </p:nvCxnSpPr>
          <p:spPr>
            <a:xfrm flipV="1">
              <a:off x="4657548" y="3537353"/>
              <a:ext cx="421524" cy="302"/>
            </a:xfrm>
            <a:prstGeom prst="straightConnector1">
              <a:avLst/>
            </a:prstGeom>
            <a:ln w="76200">
              <a:solidFill>
                <a:schemeClr val="accent2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線單箭頭接點 33"/>
            <p:cNvCxnSpPr/>
            <p:nvPr/>
          </p:nvCxnSpPr>
          <p:spPr>
            <a:xfrm>
              <a:off x="2078871" y="3537051"/>
              <a:ext cx="418059" cy="0"/>
            </a:xfrm>
            <a:prstGeom prst="straightConnector1">
              <a:avLst/>
            </a:prstGeom>
            <a:ln w="762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5" name="圖片 3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9165" y="2296452"/>
              <a:ext cx="1569932" cy="1569932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36" name="圖片 35"/>
            <p:cNvPicPr>
              <a:picLocks noChangeAspect="1"/>
            </p:cNvPicPr>
            <p:nvPr/>
          </p:nvPicPr>
          <p:blipFill>
            <a:blip r:embed="rId2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12414" y="2448781"/>
              <a:ext cx="1265274" cy="12652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7" name="梯形 36"/>
            <p:cNvSpPr/>
            <p:nvPr/>
          </p:nvSpPr>
          <p:spPr>
            <a:xfrm rot="5400000">
              <a:off x="2645868" y="2075880"/>
              <a:ext cx="2011680" cy="2011680"/>
            </a:xfrm>
            <a:prstGeom prst="trapezoid">
              <a:avLst>
                <a:gd name="adj" fmla="val 19491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r"/>
              <a:r>
                <a:rPr lang="en-US" altLang="zh-TW" sz="2400" dirty="0" smtClean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j-cs"/>
                </a:rPr>
                <a:t>Encoder</a:t>
              </a:r>
              <a:r>
                <a:rPr lang="en-US" altLang="zh-TW" sz="2400" dirty="0" smtClean="0">
                  <a:noFill/>
                  <a:latin typeface="微軟正黑體" panose="020B0604030504040204" pitchFamily="34" charset="-120"/>
                  <a:ea typeface="微軟正黑體" panose="020B0604030504040204" pitchFamily="34" charset="-120"/>
                  <a:cs typeface="+mj-cs"/>
                </a:rPr>
                <a:t>_</a:t>
              </a:r>
              <a:endParaRPr lang="zh-TW" altLang="en-US" sz="2400" dirty="0">
                <a:noFill/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endParaRPr>
            </a:p>
          </p:txBody>
        </p:sp>
        <p:sp>
          <p:nvSpPr>
            <p:cNvPr id="39" name="梯形 38"/>
            <p:cNvSpPr/>
            <p:nvPr/>
          </p:nvSpPr>
          <p:spPr>
            <a:xfrm rot="16200000">
              <a:off x="7963941" y="2075578"/>
              <a:ext cx="2011680" cy="2011680"/>
            </a:xfrm>
            <a:prstGeom prst="trapezoid">
              <a:avLst>
                <a:gd name="adj" fmla="val 19491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/>
            <a:lstStyle/>
            <a:p>
              <a:pPr lvl="0" algn="ctr"/>
              <a:r>
                <a:rPr lang="en-US" altLang="zh-TW" sz="2400" dirty="0" smtClean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Decoder</a:t>
              </a:r>
              <a:r>
                <a:rPr lang="en-US" altLang="zh-TW" sz="2400" dirty="0" smtClean="0">
                  <a:noFill/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__</a:t>
              </a:r>
              <a:endParaRPr lang="zh-TW" altLang="en-US" sz="2400" dirty="0">
                <a:noFill/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40" name="梯形 39"/>
          <p:cNvSpPr/>
          <p:nvPr/>
        </p:nvSpPr>
        <p:spPr>
          <a:xfrm rot="16200000">
            <a:off x="7963941" y="4338834"/>
            <a:ext cx="2011680" cy="2011680"/>
          </a:xfrm>
          <a:prstGeom prst="trapezoid">
            <a:avLst>
              <a:gd name="adj" fmla="val 19491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lvl="0" algn="ctr"/>
            <a:r>
              <a:rPr lang="en-US" altLang="zh-TW" sz="2400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Decoder</a:t>
            </a:r>
            <a:r>
              <a:rPr lang="en-US" altLang="zh-TW" sz="2400" dirty="0" smtClean="0">
                <a:noFill/>
                <a:latin typeface="微軟正黑體" panose="020B0604030504040204" pitchFamily="34" charset="-120"/>
                <a:ea typeface="微軟正黑體" panose="020B0604030504040204" pitchFamily="34" charset="-120"/>
              </a:rPr>
              <a:t>__</a:t>
            </a:r>
            <a:endParaRPr lang="zh-TW" altLang="en-US" sz="2400" dirty="0">
              <a:noFill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06097854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標題 48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solidFill>
                  <a:prstClr val="white"/>
                </a:solidFill>
              </a:rPr>
              <a:t>理論知識 </a:t>
            </a:r>
            <a:r>
              <a:rPr lang="en-US" altLang="zh-TW" sz="3600" dirty="0">
                <a:solidFill>
                  <a:prstClr val="white"/>
                </a:solidFill>
              </a:rPr>
              <a:t>– </a:t>
            </a:r>
            <a:r>
              <a:rPr lang="en-US" altLang="zh-TW" sz="3600" dirty="0" err="1" smtClean="0">
                <a:solidFill>
                  <a:prstClr val="white"/>
                </a:solidFill>
              </a:rPr>
              <a:t>AutoVC</a:t>
            </a:r>
            <a:endParaRPr lang="zh-TW" altLang="en-US" dirty="0"/>
          </a:p>
        </p:txBody>
      </p:sp>
      <p:grpSp>
        <p:nvGrpSpPr>
          <p:cNvPr id="9" name="群組 8"/>
          <p:cNvGrpSpPr/>
          <p:nvPr/>
        </p:nvGrpSpPr>
        <p:grpSpPr>
          <a:xfrm>
            <a:off x="843344" y="2789550"/>
            <a:ext cx="11015508" cy="2011982"/>
            <a:chOff x="862180" y="4338834"/>
            <a:chExt cx="11015508" cy="2011982"/>
          </a:xfrm>
        </p:grpSpPr>
        <p:pic>
          <p:nvPicPr>
            <p:cNvPr id="2" name="圖片 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2180" y="4352448"/>
              <a:ext cx="816295" cy="816295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3" name="圖片 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2180" y="5481110"/>
              <a:ext cx="816814" cy="816814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cxnSp>
          <p:nvCxnSpPr>
            <p:cNvPr id="22" name="直線單箭頭接點 21"/>
            <p:cNvCxnSpPr/>
            <p:nvPr/>
          </p:nvCxnSpPr>
          <p:spPr>
            <a:xfrm>
              <a:off x="2078871" y="4854776"/>
              <a:ext cx="418059" cy="0"/>
            </a:xfrm>
            <a:prstGeom prst="straightConnector1">
              <a:avLst/>
            </a:prstGeom>
            <a:ln w="762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" name="群組 22"/>
            <p:cNvGrpSpPr/>
            <p:nvPr/>
          </p:nvGrpSpPr>
          <p:grpSpPr>
            <a:xfrm>
              <a:off x="5315468" y="5481110"/>
              <a:ext cx="2412076" cy="622852"/>
              <a:chOff x="5314949" y="4022816"/>
              <a:chExt cx="2412076" cy="622852"/>
            </a:xfrm>
            <a:solidFill>
              <a:schemeClr val="accent6">
                <a:lumMod val="75000"/>
              </a:schemeClr>
            </a:solidFill>
          </p:grpSpPr>
          <p:sp>
            <p:nvSpPr>
              <p:cNvPr id="26" name="矩形 25"/>
              <p:cNvSpPr/>
              <p:nvPr/>
            </p:nvSpPr>
            <p:spPr>
              <a:xfrm>
                <a:off x="5314949" y="4022816"/>
                <a:ext cx="2011680" cy="622852"/>
              </a:xfrm>
              <a:prstGeom prst="rect">
                <a:avLst/>
              </a:prstGeom>
              <a:grp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r>
                  <a:rPr lang="en-US" altLang="zh-TW" sz="2400" dirty="0" smtClean="0">
                    <a:solidFill>
                      <a:schemeClr val="bg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Style</a:t>
                </a:r>
                <a:endParaRPr lang="en-US" altLang="zh-TW" sz="24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cxnSp>
            <p:nvCxnSpPr>
              <p:cNvPr id="27" name="直線單箭頭接點 26"/>
              <p:cNvCxnSpPr>
                <a:stCxn id="26" idx="3"/>
              </p:cNvCxnSpPr>
              <p:nvPr/>
            </p:nvCxnSpPr>
            <p:spPr>
              <a:xfrm flipV="1">
                <a:off x="7326629" y="4333940"/>
                <a:ext cx="400396" cy="302"/>
              </a:xfrm>
              <a:prstGeom prst="straightConnector1">
                <a:avLst/>
              </a:prstGeom>
              <a:grpFill/>
              <a:ln w="76200">
                <a:solidFill>
                  <a:schemeClr val="accent6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8" name="直線單箭頭接點 27"/>
            <p:cNvCxnSpPr/>
            <p:nvPr/>
          </p:nvCxnSpPr>
          <p:spPr>
            <a:xfrm flipV="1">
              <a:off x="4657548" y="4858862"/>
              <a:ext cx="421524" cy="302"/>
            </a:xfrm>
            <a:prstGeom prst="straightConnector1">
              <a:avLst/>
            </a:prstGeom>
            <a:ln w="76200">
              <a:solidFill>
                <a:schemeClr val="accent2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線單箭頭接點 28"/>
            <p:cNvCxnSpPr/>
            <p:nvPr/>
          </p:nvCxnSpPr>
          <p:spPr>
            <a:xfrm flipV="1">
              <a:off x="9975621" y="5344674"/>
              <a:ext cx="421524" cy="302"/>
            </a:xfrm>
            <a:prstGeom prst="straightConnector1">
              <a:avLst/>
            </a:prstGeom>
            <a:ln w="76200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0" name="群組 29"/>
            <p:cNvGrpSpPr/>
            <p:nvPr/>
          </p:nvGrpSpPr>
          <p:grpSpPr>
            <a:xfrm>
              <a:off x="5315468" y="4547134"/>
              <a:ext cx="2412076" cy="622852"/>
              <a:chOff x="5314949" y="2922704"/>
              <a:chExt cx="2412076" cy="622852"/>
            </a:xfrm>
          </p:grpSpPr>
          <p:sp>
            <p:nvSpPr>
              <p:cNvPr id="31" name="矩形 30"/>
              <p:cNvSpPr/>
              <p:nvPr/>
            </p:nvSpPr>
            <p:spPr>
              <a:xfrm>
                <a:off x="5314949" y="2922704"/>
                <a:ext cx="2011680" cy="622852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r>
                  <a:rPr lang="en-US" altLang="zh-TW" sz="2400" dirty="0" smtClean="0">
                    <a:solidFill>
                      <a:schemeClr val="bg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Content</a:t>
                </a:r>
                <a:endParaRPr lang="en-US" altLang="zh-TW" sz="24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cxnSp>
            <p:nvCxnSpPr>
              <p:cNvPr id="32" name="直線單箭頭接點 31"/>
              <p:cNvCxnSpPr>
                <a:stCxn id="31" idx="3"/>
              </p:cNvCxnSpPr>
              <p:nvPr/>
            </p:nvCxnSpPr>
            <p:spPr>
              <a:xfrm flipV="1">
                <a:off x="7326629" y="3233828"/>
                <a:ext cx="400396" cy="302"/>
              </a:xfrm>
              <a:prstGeom prst="straightConnector1">
                <a:avLst/>
              </a:prstGeom>
              <a:ln w="76200">
                <a:solidFill>
                  <a:schemeClr val="accent1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3" name="直線單箭頭接點 32"/>
            <p:cNvCxnSpPr/>
            <p:nvPr/>
          </p:nvCxnSpPr>
          <p:spPr>
            <a:xfrm flipV="1">
              <a:off x="4657548" y="5792838"/>
              <a:ext cx="421524" cy="302"/>
            </a:xfrm>
            <a:prstGeom prst="straightConnector1">
              <a:avLst/>
            </a:prstGeom>
            <a:ln w="76200">
              <a:solidFill>
                <a:schemeClr val="accent2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線單箭頭接點 33"/>
            <p:cNvCxnSpPr/>
            <p:nvPr/>
          </p:nvCxnSpPr>
          <p:spPr>
            <a:xfrm>
              <a:off x="2078871" y="5794354"/>
              <a:ext cx="418059" cy="0"/>
            </a:xfrm>
            <a:prstGeom prst="straightConnector1">
              <a:avLst/>
            </a:prstGeom>
            <a:ln w="762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5" name="圖片 34"/>
            <p:cNvPicPr>
              <a:picLocks noChangeAspect="1"/>
            </p:cNvPicPr>
            <p:nvPr/>
          </p:nvPicPr>
          <p:blipFill>
            <a:blip r:embed="rId4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12414" y="4712037"/>
              <a:ext cx="1265274" cy="12652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" name="梯形 35"/>
            <p:cNvSpPr/>
            <p:nvPr/>
          </p:nvSpPr>
          <p:spPr>
            <a:xfrm rot="5400000">
              <a:off x="2645868" y="4339136"/>
              <a:ext cx="2011680" cy="2011680"/>
            </a:xfrm>
            <a:prstGeom prst="trapezoid">
              <a:avLst>
                <a:gd name="adj" fmla="val 19491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r"/>
              <a:r>
                <a:rPr lang="en-US" altLang="zh-TW" sz="2400" dirty="0" smtClean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j-cs"/>
                </a:rPr>
                <a:t>Encoder</a:t>
              </a:r>
              <a:r>
                <a:rPr lang="en-US" altLang="zh-TW" sz="2400" dirty="0" smtClean="0">
                  <a:noFill/>
                  <a:latin typeface="微軟正黑體" panose="020B0604030504040204" pitchFamily="34" charset="-120"/>
                  <a:ea typeface="微軟正黑體" panose="020B0604030504040204" pitchFamily="34" charset="-120"/>
                  <a:cs typeface="+mj-cs"/>
                </a:rPr>
                <a:t>_</a:t>
              </a:r>
              <a:endParaRPr lang="zh-TW" altLang="en-US" sz="2400" dirty="0">
                <a:noFill/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endParaRPr>
            </a:p>
          </p:txBody>
        </p:sp>
        <p:sp>
          <p:nvSpPr>
            <p:cNvPr id="37" name="梯形 36"/>
            <p:cNvSpPr/>
            <p:nvPr/>
          </p:nvSpPr>
          <p:spPr>
            <a:xfrm rot="16200000">
              <a:off x="7963941" y="4338834"/>
              <a:ext cx="2011680" cy="2011680"/>
            </a:xfrm>
            <a:prstGeom prst="trapezoid">
              <a:avLst>
                <a:gd name="adj" fmla="val 19491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/>
            <a:lstStyle/>
            <a:p>
              <a:pPr lvl="0" algn="ctr"/>
              <a:r>
                <a:rPr lang="en-US" altLang="zh-TW" sz="2400" dirty="0" smtClean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Decoder</a:t>
              </a:r>
              <a:r>
                <a:rPr lang="en-US" altLang="zh-TW" sz="2400" dirty="0" smtClean="0">
                  <a:noFill/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__</a:t>
              </a:r>
              <a:endParaRPr lang="zh-TW" altLang="en-US" sz="2400" dirty="0">
                <a:noFill/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4127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標題 48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solidFill>
                  <a:prstClr val="white"/>
                </a:solidFill>
              </a:rPr>
              <a:t>理論知識 </a:t>
            </a:r>
            <a:r>
              <a:rPr lang="en-US" altLang="zh-TW" sz="3600" dirty="0">
                <a:solidFill>
                  <a:prstClr val="white"/>
                </a:solidFill>
              </a:rPr>
              <a:t>– </a:t>
            </a:r>
            <a:r>
              <a:rPr lang="en-US" altLang="zh-TW" sz="3600" dirty="0" err="1" smtClean="0">
                <a:solidFill>
                  <a:prstClr val="white"/>
                </a:solidFill>
              </a:rPr>
              <a:t>AutoVC</a:t>
            </a:r>
            <a:endParaRPr lang="zh-TW" altLang="en-US" dirty="0"/>
          </a:p>
        </p:txBody>
      </p:sp>
      <p:grpSp>
        <p:nvGrpSpPr>
          <p:cNvPr id="22" name="群組 21"/>
          <p:cNvGrpSpPr/>
          <p:nvPr/>
        </p:nvGrpSpPr>
        <p:grpSpPr>
          <a:xfrm>
            <a:off x="838200" y="2789550"/>
            <a:ext cx="11020652" cy="2011982"/>
            <a:chOff x="857036" y="4338834"/>
            <a:chExt cx="11020652" cy="2011982"/>
          </a:xfrm>
        </p:grpSpPr>
        <p:pic>
          <p:nvPicPr>
            <p:cNvPr id="23" name="圖片 2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7036" y="5475682"/>
              <a:ext cx="816295" cy="816295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25" name="圖片 2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1661" y="4353172"/>
              <a:ext cx="816814" cy="816814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cxnSp>
          <p:nvCxnSpPr>
            <p:cNvPr id="26" name="直線單箭頭接點 25"/>
            <p:cNvCxnSpPr/>
            <p:nvPr/>
          </p:nvCxnSpPr>
          <p:spPr>
            <a:xfrm>
              <a:off x="2078871" y="4854776"/>
              <a:ext cx="418059" cy="0"/>
            </a:xfrm>
            <a:prstGeom prst="straightConnector1">
              <a:avLst/>
            </a:prstGeom>
            <a:ln w="762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7" name="群組 26"/>
            <p:cNvGrpSpPr/>
            <p:nvPr/>
          </p:nvGrpSpPr>
          <p:grpSpPr>
            <a:xfrm>
              <a:off x="5315468" y="5481110"/>
              <a:ext cx="2412076" cy="622852"/>
              <a:chOff x="5314949" y="4022816"/>
              <a:chExt cx="2412076" cy="622852"/>
            </a:xfrm>
            <a:solidFill>
              <a:schemeClr val="accent6">
                <a:lumMod val="75000"/>
              </a:schemeClr>
            </a:solidFill>
          </p:grpSpPr>
          <p:sp>
            <p:nvSpPr>
              <p:cNvPr id="38" name="矩形 37"/>
              <p:cNvSpPr/>
              <p:nvPr/>
            </p:nvSpPr>
            <p:spPr>
              <a:xfrm>
                <a:off x="5314949" y="4022816"/>
                <a:ext cx="2011680" cy="622852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r>
                  <a:rPr lang="en-US" altLang="zh-TW" sz="2400" dirty="0" smtClean="0">
                    <a:solidFill>
                      <a:schemeClr val="bg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Style</a:t>
                </a:r>
                <a:endParaRPr lang="en-US" altLang="zh-TW" sz="24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cxnSp>
            <p:nvCxnSpPr>
              <p:cNvPr id="39" name="直線單箭頭接點 38"/>
              <p:cNvCxnSpPr>
                <a:stCxn id="38" idx="3"/>
              </p:cNvCxnSpPr>
              <p:nvPr/>
            </p:nvCxnSpPr>
            <p:spPr>
              <a:xfrm flipV="1">
                <a:off x="7326629" y="4333940"/>
                <a:ext cx="400396" cy="302"/>
              </a:xfrm>
              <a:prstGeom prst="straightConnector1">
                <a:avLst/>
              </a:prstGeom>
              <a:grpFill/>
              <a:ln w="76200">
                <a:solidFill>
                  <a:schemeClr val="accent1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8" name="直線單箭頭接點 27"/>
            <p:cNvCxnSpPr/>
            <p:nvPr/>
          </p:nvCxnSpPr>
          <p:spPr>
            <a:xfrm flipV="1">
              <a:off x="4657548" y="4858862"/>
              <a:ext cx="421524" cy="302"/>
            </a:xfrm>
            <a:prstGeom prst="straightConnector1">
              <a:avLst/>
            </a:prstGeom>
            <a:ln w="76200">
              <a:solidFill>
                <a:schemeClr val="accent2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線單箭頭接點 28"/>
            <p:cNvCxnSpPr/>
            <p:nvPr/>
          </p:nvCxnSpPr>
          <p:spPr>
            <a:xfrm flipV="1">
              <a:off x="9975621" y="5344674"/>
              <a:ext cx="421524" cy="302"/>
            </a:xfrm>
            <a:prstGeom prst="straightConnector1">
              <a:avLst/>
            </a:prstGeom>
            <a:ln w="76200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0" name="群組 29"/>
            <p:cNvGrpSpPr/>
            <p:nvPr/>
          </p:nvGrpSpPr>
          <p:grpSpPr>
            <a:xfrm>
              <a:off x="5315468" y="4547134"/>
              <a:ext cx="2412076" cy="622852"/>
              <a:chOff x="5314949" y="2922704"/>
              <a:chExt cx="2412076" cy="622852"/>
            </a:xfrm>
          </p:grpSpPr>
          <p:sp>
            <p:nvSpPr>
              <p:cNvPr id="36" name="矩形 35"/>
              <p:cNvSpPr/>
              <p:nvPr/>
            </p:nvSpPr>
            <p:spPr>
              <a:xfrm>
                <a:off x="5314949" y="2922704"/>
                <a:ext cx="2011680" cy="622852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r>
                  <a:rPr lang="en-US" altLang="zh-TW" sz="2400" dirty="0" smtClean="0">
                    <a:solidFill>
                      <a:schemeClr val="bg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Content</a:t>
                </a:r>
                <a:endParaRPr lang="en-US" altLang="zh-TW" sz="24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cxnSp>
            <p:nvCxnSpPr>
              <p:cNvPr id="37" name="直線單箭頭接點 36"/>
              <p:cNvCxnSpPr>
                <a:stCxn id="36" idx="3"/>
              </p:cNvCxnSpPr>
              <p:nvPr/>
            </p:nvCxnSpPr>
            <p:spPr>
              <a:xfrm flipV="1">
                <a:off x="7326629" y="3233828"/>
                <a:ext cx="400396" cy="302"/>
              </a:xfrm>
              <a:prstGeom prst="straightConnector1">
                <a:avLst/>
              </a:prstGeom>
              <a:ln w="76200">
                <a:solidFill>
                  <a:schemeClr val="accent6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1" name="直線單箭頭接點 30"/>
            <p:cNvCxnSpPr/>
            <p:nvPr/>
          </p:nvCxnSpPr>
          <p:spPr>
            <a:xfrm flipV="1">
              <a:off x="4657548" y="5792838"/>
              <a:ext cx="421524" cy="302"/>
            </a:xfrm>
            <a:prstGeom prst="straightConnector1">
              <a:avLst/>
            </a:prstGeom>
            <a:ln w="76200">
              <a:solidFill>
                <a:schemeClr val="accent2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線單箭頭接點 31"/>
            <p:cNvCxnSpPr/>
            <p:nvPr/>
          </p:nvCxnSpPr>
          <p:spPr>
            <a:xfrm>
              <a:off x="2078871" y="5794354"/>
              <a:ext cx="418059" cy="0"/>
            </a:xfrm>
            <a:prstGeom prst="straightConnector1">
              <a:avLst/>
            </a:prstGeom>
            <a:ln w="762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3" name="圖片 32"/>
            <p:cNvPicPr>
              <a:picLocks noChangeAspect="1"/>
            </p:cNvPicPr>
            <p:nvPr/>
          </p:nvPicPr>
          <p:blipFill>
            <a:blip r:embed="rId4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12414" y="4712037"/>
              <a:ext cx="1265274" cy="12652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" name="梯形 33"/>
            <p:cNvSpPr/>
            <p:nvPr/>
          </p:nvSpPr>
          <p:spPr>
            <a:xfrm rot="5400000">
              <a:off x="2645868" y="4339136"/>
              <a:ext cx="2011680" cy="2011680"/>
            </a:xfrm>
            <a:prstGeom prst="trapezoid">
              <a:avLst>
                <a:gd name="adj" fmla="val 19491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r"/>
              <a:r>
                <a:rPr lang="en-US" altLang="zh-TW" sz="2400" dirty="0" smtClean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j-cs"/>
                </a:rPr>
                <a:t>Encoder</a:t>
              </a:r>
              <a:r>
                <a:rPr lang="en-US" altLang="zh-TW" sz="2400" dirty="0" smtClean="0">
                  <a:noFill/>
                  <a:latin typeface="微軟正黑體" panose="020B0604030504040204" pitchFamily="34" charset="-120"/>
                  <a:ea typeface="微軟正黑體" panose="020B0604030504040204" pitchFamily="34" charset="-120"/>
                  <a:cs typeface="+mj-cs"/>
                </a:rPr>
                <a:t>_</a:t>
              </a:r>
              <a:endParaRPr lang="zh-TW" altLang="en-US" sz="2400" dirty="0">
                <a:noFill/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endParaRPr>
            </a:p>
          </p:txBody>
        </p:sp>
        <p:sp>
          <p:nvSpPr>
            <p:cNvPr id="35" name="梯形 34"/>
            <p:cNvSpPr/>
            <p:nvPr/>
          </p:nvSpPr>
          <p:spPr>
            <a:xfrm rot="16200000">
              <a:off x="7963941" y="4338834"/>
              <a:ext cx="2011680" cy="2011680"/>
            </a:xfrm>
            <a:prstGeom prst="trapezoid">
              <a:avLst>
                <a:gd name="adj" fmla="val 19491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/>
            <a:lstStyle/>
            <a:p>
              <a:pPr lvl="0" algn="ctr"/>
              <a:r>
                <a:rPr lang="en-US" altLang="zh-TW" sz="2400" dirty="0" smtClean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Decoder</a:t>
              </a:r>
              <a:r>
                <a:rPr lang="en-US" altLang="zh-TW" sz="2400" dirty="0" smtClean="0">
                  <a:noFill/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__</a:t>
              </a:r>
              <a:endParaRPr lang="zh-TW" altLang="en-US" sz="2400" dirty="0">
                <a:noFill/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53948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標題 48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solidFill>
                  <a:prstClr val="white"/>
                </a:solidFill>
              </a:rPr>
              <a:t>理論知識 </a:t>
            </a:r>
            <a:r>
              <a:rPr lang="en-US" altLang="zh-TW" sz="3600" dirty="0">
                <a:solidFill>
                  <a:prstClr val="white"/>
                </a:solidFill>
              </a:rPr>
              <a:t>– </a:t>
            </a:r>
            <a:r>
              <a:rPr lang="en-US" altLang="zh-TW" sz="3600" dirty="0" err="1" smtClean="0">
                <a:solidFill>
                  <a:prstClr val="white"/>
                </a:solidFill>
              </a:rPr>
              <a:t>AutoVC</a:t>
            </a:r>
            <a:endParaRPr lang="zh-TW" altLang="en-US" dirty="0"/>
          </a:p>
        </p:txBody>
      </p:sp>
      <p:pic>
        <p:nvPicPr>
          <p:cNvPr id="22" name="圖片 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006" y="2192292"/>
            <a:ext cx="10961987" cy="4019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507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10101</TotalTime>
  <Words>322</Words>
  <Application>Microsoft Office PowerPoint</Application>
  <PresentationFormat>寬螢幕</PresentationFormat>
  <Paragraphs>81</Paragraphs>
  <Slides>17</Slides>
  <Notes>2</Notes>
  <HiddenSlides>0</HiddenSlides>
  <MMClips>10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17</vt:i4>
      </vt:variant>
    </vt:vector>
  </HeadingPairs>
  <TitlesOfParts>
    <vt:vector size="25" baseType="lpstr">
      <vt:lpstr>微軟正黑體</vt:lpstr>
      <vt:lpstr>新細明體</vt:lpstr>
      <vt:lpstr>標楷體</vt:lpstr>
      <vt:lpstr>Arial</vt:lpstr>
      <vt:lpstr>Calibri</vt:lpstr>
      <vt:lpstr>Calibri Light</vt:lpstr>
      <vt:lpstr>Helvetica</vt:lpstr>
      <vt:lpstr>Office 佈景主題</vt:lpstr>
      <vt:lpstr>PowerPoint 簡報</vt:lpstr>
      <vt:lpstr>Deepfake</vt:lpstr>
      <vt:lpstr>研究動機 – 新加坡海外旅行</vt:lpstr>
      <vt:lpstr>理論知識 – Autoencoder</vt:lpstr>
      <vt:lpstr>理論知識 – Autoencoder</vt:lpstr>
      <vt:lpstr>理論知識 – AutoVC</vt:lpstr>
      <vt:lpstr>理論知識 – AutoVC</vt:lpstr>
      <vt:lpstr>理論知識 – AutoVC</vt:lpstr>
      <vt:lpstr>理論知識 – AutoVC</vt:lpstr>
      <vt:lpstr>理論知識 – Training方式</vt:lpstr>
      <vt:lpstr>訓練成果</vt:lpstr>
      <vt:lpstr>討論 – Style Encoding</vt:lpstr>
      <vt:lpstr>討論 – 理論＆技術 v.s 實作</vt:lpstr>
      <vt:lpstr>收穫 – 專案管理</vt:lpstr>
      <vt:lpstr>未來展望</vt:lpstr>
      <vt:lpstr>參考資料</vt:lpstr>
      <vt:lpstr>PowerPoint 簡報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政佑 林</dc:creator>
  <cp:lastModifiedBy>政祺 王</cp:lastModifiedBy>
  <cp:revision>129</cp:revision>
  <dcterms:created xsi:type="dcterms:W3CDTF">2020-04-12T09:41:46Z</dcterms:created>
  <dcterms:modified xsi:type="dcterms:W3CDTF">2020-05-13T13:43:05Z</dcterms:modified>
</cp:coreProperties>
</file>